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05" r:id="rId2"/>
    <p:sldId id="306" r:id="rId3"/>
    <p:sldId id="308" r:id="rId4"/>
    <p:sldId id="309" r:id="rId5"/>
    <p:sldId id="288" r:id="rId6"/>
    <p:sldId id="297" r:id="rId7"/>
    <p:sldId id="258" r:id="rId8"/>
    <p:sldId id="261" r:id="rId9"/>
    <p:sldId id="318" r:id="rId10"/>
    <p:sldId id="324" r:id="rId11"/>
    <p:sldId id="319" r:id="rId12"/>
    <p:sldId id="311" r:id="rId13"/>
    <p:sldId id="312" r:id="rId14"/>
    <p:sldId id="314" r:id="rId15"/>
    <p:sldId id="315" r:id="rId16"/>
    <p:sldId id="316" r:id="rId17"/>
    <p:sldId id="325" r:id="rId18"/>
    <p:sldId id="317" r:id="rId19"/>
    <p:sldId id="265" r:id="rId20"/>
    <p:sldId id="291" r:id="rId21"/>
    <p:sldId id="299" r:id="rId22"/>
    <p:sldId id="279" r:id="rId23"/>
    <p:sldId id="310" r:id="rId24"/>
    <p:sldId id="285" r:id="rId25"/>
    <p:sldId id="286" r:id="rId26"/>
    <p:sldId id="292" r:id="rId27"/>
    <p:sldId id="293" r:id="rId28"/>
    <p:sldId id="269" r:id="rId29"/>
    <p:sldId id="327" r:id="rId30"/>
    <p:sldId id="320" r:id="rId31"/>
    <p:sldId id="322" r:id="rId32"/>
    <p:sldId id="263" r:id="rId33"/>
    <p:sldId id="323" r:id="rId34"/>
    <p:sldId id="270" r:id="rId35"/>
    <p:sldId id="300" r:id="rId36"/>
    <p:sldId id="301" r:id="rId37"/>
    <p:sldId id="326" r:id="rId38"/>
    <p:sldId id="302" r:id="rId39"/>
    <p:sldId id="275" r:id="rId40"/>
    <p:sldId id="307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00FF"/>
    <a:srgbClr val="0000FF"/>
    <a:srgbClr val="008000"/>
    <a:srgbClr val="FFFFCC"/>
    <a:srgbClr val="33CC33"/>
    <a:srgbClr val="A50021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5" autoAdjust="0"/>
    <p:restoredTop sz="94660"/>
  </p:normalViewPr>
  <p:slideViewPr>
    <p:cSldViewPr>
      <p:cViewPr varScale="1">
        <p:scale>
          <a:sx n="39" d="100"/>
          <a:sy n="3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EE265FF-7456-4404-A139-20CDE4F6116A}" type="datetimeFigureOut">
              <a:rPr lang="zh-CN" altLang="en-US"/>
              <a:pPr>
                <a:defRPr/>
              </a:pPr>
              <a:t>2015/8/12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CA88DD0-EB25-48FB-94D5-7C10F3459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639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6CF51-6D26-4B80-A4BC-CB554A5D78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0205027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9138D-9D06-4A1D-B87F-92B23DF627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5127871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992D8-598C-4E4C-AF2C-56ACEC9950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7911479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www.enteacher.cn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71A5D-2364-440B-BBB0-2C04E31BAE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290209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A4B9A-274E-4837-86D1-DB88B8EA78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962152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9A0D27-64CB-48A4-B693-79284F0C16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104341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832ED-9515-441E-A4F7-69B5663A68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2378365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D8011-3737-45B2-B3B0-332F0E40C4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5486564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A107A-AB0E-4E81-A282-780B8884B6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73512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DE97C-CD03-49D8-956A-93F60CC9472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0617048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7DD7F-7417-4A98-885B-7F478ED7E6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0261088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8E93-9755-49C8-841D-3FB5BBF712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240692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EE95620-3093-4B81-87C1-EE468FBF70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6.png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6.jpe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hyperlink" Target="Section%20B%201c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Section%20B%201d.mp3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4.xml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jpeg"/><Relationship Id="rId7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.baidu.com/i?ct=503316480&amp;z=899708501&amp;tn=baiduimagedetail&amp;word=butter&amp;in=57" TargetMode="External"/><Relationship Id="rId5" Type="http://schemas.openxmlformats.org/officeDocument/2006/relationships/image" Target="../media/image20.jpeg"/><Relationship Id="rId10" Type="http://schemas.openxmlformats.org/officeDocument/2006/relationships/image" Target="../media/image23.jpeg"/><Relationship Id="rId4" Type="http://schemas.openxmlformats.org/officeDocument/2006/relationships/hyperlink" Target="http://image.baidu.com/i?ct=503316480&amp;z=822679252&amp;tn=baiduimagedetail&amp;word=lettuce&amp;in=12" TargetMode="External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WordArt 4"/>
          <p:cNvSpPr>
            <a:spLocks noChangeArrowheads="1" noChangeShapeType="1" noTextEdit="1"/>
          </p:cNvSpPr>
          <p:nvPr/>
        </p:nvSpPr>
        <p:spPr bwMode="auto">
          <a:xfrm>
            <a:off x="179388" y="549275"/>
            <a:ext cx="8893175" cy="33131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6282"/>
              </a:avLst>
            </a:prstTxWarp>
          </a:bodyPr>
          <a:lstStyle/>
          <a:p>
            <a:pPr algn="ctr"/>
            <a:r>
              <a:rPr lang="en-US" altLang="zh-CN" sz="4800" b="1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Unit 8</a:t>
            </a:r>
          </a:p>
          <a:p>
            <a:pPr algn="ctr"/>
            <a:r>
              <a:rPr lang="en-US" altLang="zh-CN" sz="4800" b="1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How do you make a banana milk shake?</a:t>
            </a:r>
            <a:endParaRPr lang="zh-CN" altLang="en-US" sz="4800" b="1" kern="1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663575"/>
            <a:ext cx="7354887" cy="1757363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solidFill>
                  <a:srgbClr val="0000FF"/>
                </a:solidFill>
              </a:rPr>
              <a:t>Make a list of things you like in a sandwich.</a:t>
            </a:r>
          </a:p>
        </p:txBody>
      </p:sp>
      <p:sp>
        <p:nvSpPr>
          <p:cNvPr id="58372" name="Oval 2"/>
          <p:cNvSpPr>
            <a:spLocks noChangeArrowheads="1"/>
          </p:cNvSpPr>
          <p:nvPr/>
        </p:nvSpPr>
        <p:spPr bwMode="auto">
          <a:xfrm>
            <a:off x="395288" y="879475"/>
            <a:ext cx="754062" cy="847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1a</a:t>
            </a:r>
          </a:p>
        </p:txBody>
      </p:sp>
      <p:pic>
        <p:nvPicPr>
          <p:cNvPr id="58373" name="Picture 5" descr="CIMG55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276475"/>
            <a:ext cx="6769100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  <p:bldP spid="583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388" y="188913"/>
            <a:ext cx="8569325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FF"/>
                </a:solidFill>
              </a:rPr>
              <a:t>In my sandwich I like  ________________________________________________________________________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79388" y="836613"/>
            <a:ext cx="79406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cs typeface="Times New Roman" pitchFamily="18" charset="0"/>
              </a:rPr>
              <a:t>b</a:t>
            </a:r>
            <a:r>
              <a:rPr lang="zh-CN" altLang="zh-CN" sz="3600" b="1">
                <a:solidFill>
                  <a:srgbClr val="0000CC"/>
                </a:solidFill>
                <a:cs typeface="Times New Roman" pitchFamily="18" charset="0"/>
              </a:rPr>
              <a:t>read</a:t>
            </a:r>
            <a:r>
              <a:rPr lang="en-US" altLang="zh-CN" sz="3600" b="1">
                <a:solidFill>
                  <a:srgbClr val="0000CC"/>
                </a:solidFill>
                <a:cs typeface="Times New Roman" pitchFamily="18" charset="0"/>
              </a:rPr>
              <a:t>, </a:t>
            </a:r>
            <a:r>
              <a:rPr lang="zh-CN" altLang="zh-CN" sz="3600" b="1">
                <a:solidFill>
                  <a:srgbClr val="0000CC"/>
                </a:solidFill>
                <a:cs typeface="Times New Roman" pitchFamily="18" charset="0"/>
              </a:rPr>
              <a:t>butter, tomato, lettuce, turkey and onion</a:t>
            </a:r>
          </a:p>
        </p:txBody>
      </p:sp>
      <p:pic>
        <p:nvPicPr>
          <p:cNvPr id="14343" name="Picture 7" descr="CIMG55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276475"/>
            <a:ext cx="6048375" cy="4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29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>
            <p:ph/>
          </p:nvPr>
        </p:nvGraphicFramePr>
        <p:xfrm>
          <a:off x="323850" y="549275"/>
          <a:ext cx="373380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位图图像" r:id="rId4" imgW="2847619" imgH="2266667" progId="Paint.Picture">
                  <p:embed/>
                </p:oleObj>
              </mc:Choice>
              <mc:Fallback>
                <p:oleObj name="位图图像" r:id="rId4" imgW="2847619" imgH="2266667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49275"/>
                        <a:ext cx="3733800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284663" y="1773238"/>
            <a:ext cx="469741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FF"/>
                </a:solidFill>
              </a:rPr>
              <a:t>How do you make a </a:t>
            </a:r>
            <a:r>
              <a:rPr lang="en-US" altLang="zh-CN" sz="3600" b="1">
                <a:solidFill>
                  <a:schemeClr val="tx2"/>
                </a:solidFill>
              </a:rPr>
              <a:t>sandwich</a:t>
            </a:r>
            <a:r>
              <a:rPr lang="en-US" altLang="zh-CN" sz="3600" b="1">
                <a:solidFill>
                  <a:srgbClr val="FF00FF"/>
                </a:solidFill>
              </a:rPr>
              <a:t>?</a:t>
            </a:r>
          </a:p>
        </p:txBody>
      </p:sp>
      <p:sp>
        <p:nvSpPr>
          <p:cNvPr id="76804" name="WordArt 4"/>
          <p:cNvSpPr>
            <a:spLocks noChangeArrowheads="1" noChangeShapeType="1" noTextEdit="1"/>
          </p:cNvSpPr>
          <p:nvPr/>
        </p:nvSpPr>
        <p:spPr bwMode="auto">
          <a:xfrm>
            <a:off x="2411413" y="5013325"/>
            <a:ext cx="4897437" cy="7921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i="1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Arial"/>
                <a:cs typeface="Arial"/>
              </a:rPr>
              <a:t>We need...</a:t>
            </a:r>
            <a:endParaRPr lang="zh-CN" altLang="en-US" sz="3600" b="1" i="1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CC00"/>
              </a:solidFill>
              <a:effectLst>
                <a:outerShdw dist="53882" dir="2700000" algn="ctr" rotWithShape="0">
                  <a:srgbClr val="C0C0C0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7680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bread">
            <a:hlinkClick r:id="" action="ppaction://noaction">
              <a:snd r:embed="rId3" name="wind.wav"/>
            </a:hlinkClick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0"/>
            <a:ext cx="2303463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582988" y="1412875"/>
            <a:ext cx="4876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two piece</a:t>
            </a:r>
            <a:r>
              <a:rPr lang="en-US" altLang="zh-CN" sz="3600" b="1">
                <a:solidFill>
                  <a:schemeClr val="tx2"/>
                </a:solidFill>
              </a:rPr>
              <a:t>s</a:t>
            </a:r>
            <a:r>
              <a:rPr lang="en-US" altLang="zh-CN" sz="3600" b="1"/>
              <a:t> of bread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3563938" y="549275"/>
            <a:ext cx="15668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</a:rPr>
              <a:t>bread</a:t>
            </a:r>
          </a:p>
        </p:txBody>
      </p:sp>
      <p:pic>
        <p:nvPicPr>
          <p:cNvPr id="6" name="Picture 2" descr="butt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2375"/>
            <a:ext cx="223361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530600" y="3500438"/>
            <a:ext cx="3346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a piece of butter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3348038" y="2708275"/>
            <a:ext cx="25923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</a:rPr>
              <a:t> butter </a:t>
            </a:r>
            <a:endParaRPr lang="zh-CN" altLang="en-US" sz="3600" b="1">
              <a:solidFill>
                <a:srgbClr val="FF3300"/>
              </a:solidFill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803775"/>
            <a:ext cx="20875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490913" y="4876800"/>
            <a:ext cx="4032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turkey  </a:t>
            </a:r>
            <a:r>
              <a:rPr lang="zh-CN" altLang="en-US" sz="3600" b="1">
                <a:solidFill>
                  <a:srgbClr val="FF3300"/>
                </a:solidFill>
              </a:rPr>
              <a:t>火鸡肉</a:t>
            </a:r>
            <a:endParaRPr lang="en-US" altLang="zh-CN" sz="3600" b="1">
              <a:solidFill>
                <a:srgbClr val="FF3300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490913" y="5740400"/>
            <a:ext cx="4968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/>
              <a:t>turkey slice</a:t>
            </a:r>
            <a:r>
              <a:rPr lang="en-US" altLang="zh-CN" sz="3600" b="1">
                <a:solidFill>
                  <a:schemeClr val="tx2"/>
                </a:solidFill>
              </a:rPr>
              <a:t>s</a:t>
            </a:r>
            <a:r>
              <a:rPr lang="zh-CN" altLang="en-US" sz="3600" b="1"/>
              <a:t>  火鸡肉片 </a:t>
            </a:r>
            <a:endParaRPr lang="en-US" altLang="zh-CN" sz="3600" b="1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 autoUpdateAnimBg="0"/>
      <p:bldP spid="37897" grpId="0" autoUpdateAnimBg="0"/>
      <p:bldP spid="7" grpId="0" autoUpdateAnimBg="0"/>
      <p:bldP spid="8" grpId="0" autoUpdateAnimBg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341438"/>
            <a:ext cx="3063875" cy="1871662"/>
          </a:xfrm>
          <a:prstGeom prst="rect">
            <a:avLst/>
          </a:prstGeom>
          <a:noFill/>
          <a:ln w="9525">
            <a:solidFill>
              <a:srgbClr val="FFCC6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3851275" y="1773238"/>
            <a:ext cx="4537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D60093"/>
                </a:solidFill>
              </a:rPr>
              <a:t>Take</a:t>
            </a:r>
            <a:r>
              <a:rPr lang="en-US" altLang="zh-CN" sz="3600" b="1">
                <a:solidFill>
                  <a:srgbClr val="000099"/>
                </a:solidFill>
              </a:rPr>
              <a:t> a piece of bread.</a:t>
            </a: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611188" y="333375"/>
            <a:ext cx="8077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Arial" charset="0"/>
              </a:rPr>
              <a:t>Let’s make a turkey sandwich.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16338"/>
            <a:ext cx="3065463" cy="1873250"/>
          </a:xfrm>
          <a:prstGeom prst="rect">
            <a:avLst/>
          </a:prstGeom>
          <a:noFill/>
          <a:ln w="9525">
            <a:solidFill>
              <a:srgbClr val="FFCC6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635375" y="4221163"/>
            <a:ext cx="51133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D60093"/>
                </a:solidFill>
              </a:rPr>
              <a:t>Put</a:t>
            </a:r>
            <a:r>
              <a:rPr lang="en-US" altLang="zh-CN" sz="3600" b="1">
                <a:solidFill>
                  <a:srgbClr val="000099"/>
                </a:solidFill>
              </a:rPr>
              <a:t> some lettuce </a:t>
            </a:r>
            <a:r>
              <a:rPr lang="en-US" altLang="zh-CN" sz="3600" b="1">
                <a:solidFill>
                  <a:srgbClr val="D60093"/>
                </a:solidFill>
              </a:rPr>
              <a:t>on</a:t>
            </a:r>
            <a:r>
              <a:rPr lang="en-US" altLang="zh-CN" sz="3600" b="1">
                <a:solidFill>
                  <a:srgbClr val="000099"/>
                </a:solidFill>
              </a:rPr>
              <a:t> the bread.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3644900"/>
            <a:ext cx="3103562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1" grpId="0" autoUpdateAnimBg="0"/>
      <p:bldP spid="17412" grpId="0"/>
      <p:bldP spid="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681038"/>
            <a:ext cx="3119438" cy="1905000"/>
          </a:xfrm>
          <a:prstGeom prst="rect">
            <a:avLst/>
          </a:prstGeom>
          <a:noFill/>
          <a:ln w="9525">
            <a:solidFill>
              <a:srgbClr val="FFCC6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550863"/>
            <a:ext cx="3240087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146550" y="909638"/>
            <a:ext cx="460216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>
                <a:solidFill>
                  <a:srgbClr val="D60093"/>
                </a:solidFill>
              </a:rPr>
              <a:t>Put </a:t>
            </a:r>
            <a:r>
              <a:rPr lang="en-US" altLang="zh-CN" sz="3600" b="1" i="1">
                <a:solidFill>
                  <a:srgbClr val="000099"/>
                </a:solidFill>
              </a:rPr>
              <a:t>two teaspoons of relish </a:t>
            </a:r>
            <a:r>
              <a:rPr lang="en-US" altLang="zh-CN" sz="3600" b="1" i="1">
                <a:solidFill>
                  <a:srgbClr val="D60093"/>
                </a:solidFill>
              </a:rPr>
              <a:t>on</a:t>
            </a:r>
            <a:r>
              <a:rPr lang="en-US" altLang="zh-CN" sz="3600" b="1" i="1">
                <a:solidFill>
                  <a:srgbClr val="000099"/>
                </a:solidFill>
              </a:rPr>
              <a:t> the lettuce.</a:t>
            </a:r>
          </a:p>
        </p:txBody>
      </p: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88" y="766763"/>
            <a:ext cx="2735262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4438650"/>
            <a:ext cx="2943225" cy="1798638"/>
          </a:xfrm>
          <a:prstGeom prst="rect">
            <a:avLst/>
          </a:prstGeom>
          <a:noFill/>
          <a:ln w="9525">
            <a:solidFill>
              <a:srgbClr val="FFCC6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222750"/>
            <a:ext cx="3198813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3933825"/>
            <a:ext cx="3171825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003675" y="4725988"/>
            <a:ext cx="45466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D60093"/>
                </a:solidFill>
              </a:rPr>
              <a:t>Put</a:t>
            </a:r>
            <a:r>
              <a:rPr lang="en-US" altLang="zh-CN" sz="3600" b="1">
                <a:solidFill>
                  <a:srgbClr val="000099"/>
                </a:solidFill>
              </a:rPr>
              <a:t> three slices of chicken </a:t>
            </a:r>
            <a:r>
              <a:rPr lang="en-US" altLang="zh-CN" sz="3600" b="1">
                <a:solidFill>
                  <a:srgbClr val="D60093"/>
                </a:solidFill>
              </a:rPr>
              <a:t>on </a:t>
            </a:r>
            <a:r>
              <a:rPr lang="en-US" altLang="zh-CN" sz="3600" b="1">
                <a:solidFill>
                  <a:srgbClr val="000099"/>
                </a:solidFill>
              </a:rPr>
              <a:t>the relish.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4988"/>
            <a:ext cx="4113213" cy="2513012"/>
          </a:xfrm>
          <a:prstGeom prst="rect">
            <a:avLst/>
          </a:prstGeom>
          <a:noFill/>
          <a:ln w="9525">
            <a:solidFill>
              <a:srgbClr val="FFCC6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6388"/>
            <a:ext cx="4470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0438"/>
            <a:ext cx="4430713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31" b="1111"/>
          <a:stretch>
            <a:fillRect/>
          </a:stretch>
        </p:blipFill>
        <p:spPr bwMode="auto">
          <a:xfrm>
            <a:off x="76200" y="2897188"/>
            <a:ext cx="4462463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563938" y="1125538"/>
            <a:ext cx="44196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D60093"/>
                </a:solidFill>
              </a:rPr>
              <a:t>Put</a:t>
            </a:r>
            <a:r>
              <a:rPr lang="en-US" altLang="zh-CN" sz="3600" b="1">
                <a:solidFill>
                  <a:srgbClr val="000099"/>
                </a:solidFill>
              </a:rPr>
              <a:t> another slice of bread </a:t>
            </a:r>
            <a:r>
              <a:rPr lang="en-US" altLang="zh-CN" sz="3600" b="1">
                <a:solidFill>
                  <a:srgbClr val="D60093"/>
                </a:solidFill>
              </a:rPr>
              <a:t>on the top</a:t>
            </a:r>
            <a:r>
              <a:rPr lang="en-US" altLang="zh-CN" sz="3600" b="1">
                <a:solidFill>
                  <a:srgbClr val="000099"/>
                </a:solidFill>
              </a:rPr>
              <a:t>.</a:t>
            </a:r>
          </a:p>
        </p:txBody>
      </p:sp>
      <p:pic>
        <p:nvPicPr>
          <p:cNvPr id="19463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4271963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636838"/>
            <a:ext cx="7416800" cy="2879725"/>
          </a:xfrm>
        </p:spPr>
        <p:txBody>
          <a:bodyPr/>
          <a:lstStyle/>
          <a:p>
            <a:pPr marL="625475" indent="-6254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solidFill>
                  <a:srgbClr val="6600FF"/>
                </a:solidFill>
                <a:latin typeface="Times New Roman" pitchFamily="18" charset="0"/>
              </a:rPr>
              <a:t>A:</a:t>
            </a:r>
            <a:r>
              <a:rPr lang="en-US" altLang="zh-CN" sz="3600" b="1" smtClean="0">
                <a:latin typeface="Times New Roman" pitchFamily="18" charset="0"/>
              </a:rPr>
              <a:t> Do you like lettuce in a sandwich?</a:t>
            </a:r>
          </a:p>
          <a:p>
            <a:pPr marL="625475" indent="-6254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solidFill>
                  <a:srgbClr val="008000"/>
                </a:solidFill>
                <a:latin typeface="Times New Roman" pitchFamily="18" charset="0"/>
              </a:rPr>
              <a:t>B:</a:t>
            </a:r>
            <a:r>
              <a:rPr lang="en-US" altLang="zh-CN" sz="3600" b="1" smtClean="0">
                <a:latin typeface="Times New Roman" pitchFamily="18" charset="0"/>
              </a:rPr>
              <a:t> Yes, I do.</a:t>
            </a:r>
          </a:p>
          <a:p>
            <a:pPr marL="625475" indent="-6254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solidFill>
                  <a:srgbClr val="6600FF"/>
                </a:solidFill>
                <a:latin typeface="Times New Roman" pitchFamily="18" charset="0"/>
              </a:rPr>
              <a:t>A:</a:t>
            </a:r>
            <a:r>
              <a:rPr lang="en-US" altLang="zh-CN" sz="3600" b="1" smtClean="0">
                <a:latin typeface="Times New Roman" pitchFamily="18" charset="0"/>
              </a:rPr>
              <a:t> Do you like tomatoes?</a:t>
            </a:r>
          </a:p>
          <a:p>
            <a:pPr marL="625475" indent="-6254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solidFill>
                  <a:srgbClr val="008000"/>
                </a:solidFill>
                <a:latin typeface="Times New Roman" pitchFamily="18" charset="0"/>
              </a:rPr>
              <a:t>B:</a:t>
            </a:r>
            <a:r>
              <a:rPr lang="en-US" altLang="zh-CN" sz="3600" b="1" smtClean="0">
                <a:latin typeface="Times New Roman" pitchFamily="18" charset="0"/>
              </a:rPr>
              <a:t> No, I don’t.</a:t>
            </a:r>
          </a:p>
        </p:txBody>
      </p:sp>
      <p:sp>
        <p:nvSpPr>
          <p:cNvPr id="59396" name="Oval 2"/>
          <p:cNvSpPr>
            <a:spLocks noChangeArrowheads="1"/>
          </p:cNvSpPr>
          <p:nvPr/>
        </p:nvSpPr>
        <p:spPr bwMode="auto">
          <a:xfrm>
            <a:off x="361950" y="565150"/>
            <a:ext cx="754063" cy="847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1b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331913" y="401638"/>
            <a:ext cx="7488237" cy="223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Ask and answer questions with a partner. Find out what he / she likes in a sandwich.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uiExpand="1" build="p"/>
      <p:bldP spid="59396" grpId="0" animBg="1"/>
      <p:bldP spid="593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5"/>
          <p:cNvSpPr>
            <a:spLocks noChangeArrowheads="1" noChangeShapeType="1" noTextEdit="1"/>
          </p:cNvSpPr>
          <p:nvPr/>
        </p:nvSpPr>
        <p:spPr bwMode="auto">
          <a:xfrm>
            <a:off x="2987675" y="331788"/>
            <a:ext cx="3097213" cy="11525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25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CC"/>
                </a:solidFill>
                <a:latin typeface="Arial"/>
                <a:cs typeface="Arial"/>
              </a:rPr>
              <a:t>Listening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CC"/>
              </a:solidFill>
              <a:latin typeface="Arial"/>
              <a:cs typeface="Arial"/>
            </a:endParaRPr>
          </a:p>
        </p:txBody>
      </p:sp>
      <p:sp>
        <p:nvSpPr>
          <p:cNvPr id="4114" name="Text Box 5"/>
          <p:cNvSpPr txBox="1">
            <a:spLocks noChangeArrowheads="1"/>
          </p:cNvSpPr>
          <p:nvPr/>
        </p:nvSpPr>
        <p:spPr bwMode="auto">
          <a:xfrm>
            <a:off x="1187450" y="1196975"/>
            <a:ext cx="70564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Listen and circle the words you hear.</a:t>
            </a:r>
          </a:p>
        </p:txBody>
      </p:sp>
      <p:sp>
        <p:nvSpPr>
          <p:cNvPr id="4115" name="Oval 2"/>
          <p:cNvSpPr>
            <a:spLocks noChangeArrowheads="1"/>
          </p:cNvSpPr>
          <p:nvPr/>
        </p:nvSpPr>
        <p:spPr bwMode="auto">
          <a:xfrm>
            <a:off x="323850" y="1341438"/>
            <a:ext cx="754063" cy="9191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1c</a:t>
            </a:r>
          </a:p>
        </p:txBody>
      </p:sp>
      <p:pic>
        <p:nvPicPr>
          <p:cNvPr id="4120" name="Picture 24" descr="CIMG55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482850"/>
            <a:ext cx="6624638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喇叭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916113"/>
            <a:ext cx="935037" cy="9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4" name="Oval 28"/>
          <p:cNvSpPr>
            <a:spLocks noChangeArrowheads="1"/>
          </p:cNvSpPr>
          <p:nvPr/>
        </p:nvSpPr>
        <p:spPr bwMode="auto">
          <a:xfrm>
            <a:off x="1476375" y="4221163"/>
            <a:ext cx="1223963" cy="5762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5" name="Oval 29"/>
          <p:cNvSpPr>
            <a:spLocks noChangeArrowheads="1"/>
          </p:cNvSpPr>
          <p:nvPr/>
        </p:nvSpPr>
        <p:spPr bwMode="auto">
          <a:xfrm>
            <a:off x="1763713" y="5732463"/>
            <a:ext cx="1223962" cy="5762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6" name="Oval 30"/>
          <p:cNvSpPr>
            <a:spLocks noChangeArrowheads="1"/>
          </p:cNvSpPr>
          <p:nvPr/>
        </p:nvSpPr>
        <p:spPr bwMode="auto">
          <a:xfrm>
            <a:off x="5292725" y="6237288"/>
            <a:ext cx="1223963" cy="5762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30" name="Oval 34"/>
          <p:cNvSpPr>
            <a:spLocks noChangeArrowheads="1"/>
          </p:cNvSpPr>
          <p:nvPr/>
        </p:nvSpPr>
        <p:spPr bwMode="auto">
          <a:xfrm>
            <a:off x="3059113" y="2781300"/>
            <a:ext cx="1223962" cy="576263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31" name="Oval 35"/>
          <p:cNvSpPr>
            <a:spLocks noChangeArrowheads="1"/>
          </p:cNvSpPr>
          <p:nvPr/>
        </p:nvSpPr>
        <p:spPr bwMode="auto">
          <a:xfrm>
            <a:off x="6948488" y="3284538"/>
            <a:ext cx="1223962" cy="5762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37" name="Oval 41"/>
          <p:cNvSpPr>
            <a:spLocks noChangeArrowheads="1"/>
          </p:cNvSpPr>
          <p:nvPr/>
        </p:nvSpPr>
        <p:spPr bwMode="auto">
          <a:xfrm>
            <a:off x="3635375" y="1341438"/>
            <a:ext cx="1295400" cy="5746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14" grpId="0"/>
      <p:bldP spid="4115" grpId="0" animBg="1"/>
      <p:bldP spid="4124" grpId="0" animBg="1"/>
      <p:bldP spid="4125" grpId="0" animBg="1"/>
      <p:bldP spid="4126" grpId="0" animBg="1"/>
      <p:bldP spid="4130" grpId="0" animBg="1"/>
      <p:bldP spid="4131" grpId="0" animBg="1"/>
      <p:bldP spid="41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1" name="Group 31"/>
          <p:cNvGraphicFramePr>
            <a:graphicFrameLocks noGrp="1"/>
          </p:cNvGraphicFramePr>
          <p:nvPr/>
        </p:nvGraphicFramePr>
        <p:xfrm>
          <a:off x="468313" y="1916113"/>
          <a:ext cx="8243887" cy="4010025"/>
        </p:xfrm>
        <a:graphic>
          <a:graphicData uri="http://schemas.openxmlformats.org/drawingml/2006/table">
            <a:tbl>
              <a:tblPr/>
              <a:tblGrid>
                <a:gridCol w="1727200"/>
                <a:gridCol w="6516687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First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butter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Next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Then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03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Finally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499" name="Oval 2"/>
          <p:cNvSpPr>
            <a:spLocks noChangeArrowheads="1"/>
          </p:cNvSpPr>
          <p:nvPr/>
        </p:nvSpPr>
        <p:spPr bwMode="auto">
          <a:xfrm>
            <a:off x="250825" y="333375"/>
            <a:ext cx="792163" cy="847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1d</a:t>
            </a:r>
          </a:p>
        </p:txBody>
      </p:sp>
      <p:sp>
        <p:nvSpPr>
          <p:cNvPr id="20500" name="Text Box 5"/>
          <p:cNvSpPr txBox="1">
            <a:spLocks noChangeArrowheads="1"/>
          </p:cNvSpPr>
          <p:nvPr/>
        </p:nvSpPr>
        <p:spPr bwMode="auto">
          <a:xfrm>
            <a:off x="1042988" y="188913"/>
            <a:ext cx="777716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Listen again. Write the ingredients in the order you hear them.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68538" y="2787650"/>
            <a:ext cx="21605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FF"/>
                </a:solidFill>
                <a:cs typeface="Times New Roman" pitchFamily="18" charset="0"/>
              </a:rPr>
              <a:t>tomatoes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268538" y="3789363"/>
            <a:ext cx="21605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FF"/>
                </a:solidFill>
                <a:cs typeface="Times New Roman" pitchFamily="18" charset="0"/>
              </a:rPr>
              <a:t>lettuce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68538" y="4941888"/>
            <a:ext cx="5545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FF"/>
                </a:solidFill>
                <a:cs typeface="Times New Roman" pitchFamily="18" charset="0"/>
              </a:rPr>
              <a:t>another piece of bread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27538" y="2781300"/>
            <a:ext cx="1511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FF"/>
                </a:solidFill>
                <a:cs typeface="Times New Roman" pitchFamily="18" charset="0"/>
              </a:rPr>
              <a:t>onion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084888" y="2787650"/>
            <a:ext cx="1511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FF"/>
                </a:solidFill>
                <a:cs typeface="Times New Roman" pitchFamily="18" charset="0"/>
              </a:rPr>
              <a:t>cheese</a:t>
            </a:r>
          </a:p>
        </p:txBody>
      </p:sp>
      <p:pic>
        <p:nvPicPr>
          <p:cNvPr id="20506" name="Picture 26" descr="喇叭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08050"/>
            <a:ext cx="935037" cy="93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9" grpId="0" animBg="1"/>
      <p:bldP spid="20500" grpId="0"/>
      <p:bldP spid="5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1258888" y="1700213"/>
            <a:ext cx="6983412" cy="29527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5227"/>
              </a:avLst>
            </a:prstTxWarp>
          </a:bodyPr>
          <a:lstStyle/>
          <a:p>
            <a:pPr algn="ctr"/>
            <a:r>
              <a:rPr lang="en-US" altLang="zh-CN" sz="48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Section B 1 </a:t>
            </a:r>
          </a:p>
          <a:p>
            <a:pPr algn="ctr"/>
            <a:r>
              <a:rPr lang="en-US" altLang="zh-CN" sz="48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1a-2e</a:t>
            </a:r>
            <a:endParaRPr lang="zh-CN" altLang="en-US" sz="4800" b="1" kern="1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0033CC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4" name="Picture 10" descr="logo199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440113"/>
            <a:ext cx="2822575" cy="33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WordArt 4"/>
          <p:cNvSpPr>
            <a:spLocks noChangeArrowheads="1" noChangeShapeType="1" noTextEdit="1"/>
          </p:cNvSpPr>
          <p:nvPr/>
        </p:nvSpPr>
        <p:spPr bwMode="auto">
          <a:xfrm>
            <a:off x="2987675" y="260350"/>
            <a:ext cx="2736850" cy="8366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Talking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287338" y="2289175"/>
            <a:ext cx="4356100" cy="1582738"/>
          </a:xfrm>
          <a:prstGeom prst="wedgeRoundRectCallout">
            <a:avLst>
              <a:gd name="adj1" fmla="val 41435"/>
              <a:gd name="adj2" fmla="val 67653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altLang="zh-CN" sz="3600" b="1">
                <a:solidFill>
                  <a:srgbClr val="C00000"/>
                </a:solidFill>
                <a:cs typeface="Times New Roman" pitchFamily="18" charset="0"/>
              </a:rPr>
              <a:t>First, put some butter on a piece of bread. </a:t>
            </a:r>
            <a:endParaRPr lang="zh-CN" altLang="en-US" sz="3600" b="1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5795963" y="2289175"/>
            <a:ext cx="2808287" cy="1266825"/>
          </a:xfrm>
          <a:prstGeom prst="wedgeRoundRectCallout">
            <a:avLst>
              <a:gd name="adj1" fmla="val -25185"/>
              <a:gd name="adj2" fmla="val 62407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altLang="zh-CN" sz="3600" b="1">
                <a:solidFill>
                  <a:srgbClr val="008000"/>
                </a:solidFill>
                <a:cs typeface="Times New Roman" pitchFamily="18" charset="0"/>
              </a:rPr>
              <a:t>How much butter?</a:t>
            </a:r>
            <a:endParaRPr lang="zh-CN" altLang="en-US" sz="3600" b="1">
              <a:solidFill>
                <a:srgbClr val="008000"/>
              </a:solidFill>
              <a:cs typeface="Times New Roman" pitchFamily="18" charset="0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539750" y="5313363"/>
            <a:ext cx="3816350" cy="1081087"/>
          </a:xfrm>
          <a:prstGeom prst="wedgeRoundRectCallout">
            <a:avLst>
              <a:gd name="adj1" fmla="val 38269"/>
              <a:gd name="adj2" fmla="val -84949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altLang="zh-CN" sz="3600" b="1">
                <a:solidFill>
                  <a:srgbClr val="C00000"/>
                </a:solidFill>
                <a:cs typeface="Times New Roman" pitchFamily="18" charset="0"/>
              </a:rPr>
              <a:t>About one spoon.</a:t>
            </a:r>
            <a:endParaRPr lang="zh-CN" altLang="en-US" sz="3600" b="1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21512" name="Text Box 5"/>
          <p:cNvSpPr txBox="1">
            <a:spLocks noChangeArrowheads="1"/>
          </p:cNvSpPr>
          <p:nvPr/>
        </p:nvSpPr>
        <p:spPr bwMode="auto">
          <a:xfrm>
            <a:off x="1331913" y="914400"/>
            <a:ext cx="7056437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Tell your partner how to make your favorite sandwich.</a:t>
            </a:r>
          </a:p>
        </p:txBody>
      </p:sp>
      <p:sp>
        <p:nvSpPr>
          <p:cNvPr id="21513" name="Oval 2"/>
          <p:cNvSpPr>
            <a:spLocks noChangeArrowheads="1"/>
          </p:cNvSpPr>
          <p:nvPr/>
        </p:nvSpPr>
        <p:spPr bwMode="auto">
          <a:xfrm>
            <a:off x="395288" y="1063625"/>
            <a:ext cx="827087" cy="847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1e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5" grpId="0" animBg="1" autoUpdateAnimBg="0"/>
      <p:bldP spid="6" grpId="0" animBg="1" autoUpdateAnimBg="0"/>
      <p:bldP spid="7" grpId="0" animBg="1" autoUpdateAnimBg="0"/>
      <p:bldP spid="21512" grpId="0"/>
      <p:bldP spid="215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068638"/>
            <a:ext cx="1943100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WordArt 4"/>
          <p:cNvSpPr>
            <a:spLocks noChangeArrowheads="1" noChangeShapeType="1" noTextEdit="1"/>
          </p:cNvSpPr>
          <p:nvPr/>
        </p:nvSpPr>
        <p:spPr bwMode="auto">
          <a:xfrm>
            <a:off x="2771775" y="144463"/>
            <a:ext cx="3529013" cy="8366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Discuss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395288" y="908050"/>
            <a:ext cx="87487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What kind of traditional food do people eat on special holidays in China?</a:t>
            </a:r>
          </a:p>
        </p:txBody>
      </p:sp>
      <p:sp>
        <p:nvSpPr>
          <p:cNvPr id="22533" name="Oval 2"/>
          <p:cNvSpPr>
            <a:spLocks noChangeArrowheads="1"/>
          </p:cNvSpPr>
          <p:nvPr/>
        </p:nvSpPr>
        <p:spPr bwMode="auto">
          <a:xfrm>
            <a:off x="649288" y="115888"/>
            <a:ext cx="827087" cy="80168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2a</a:t>
            </a: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144463" y="2133600"/>
            <a:ext cx="4572000" cy="1295400"/>
          </a:xfrm>
          <a:prstGeom prst="wedgeRoundRectCallout">
            <a:avLst>
              <a:gd name="adj1" fmla="val 46944"/>
              <a:gd name="adj2" fmla="val 62991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3400" b="1">
                <a:solidFill>
                  <a:srgbClr val="C00000"/>
                </a:solidFill>
                <a:cs typeface="Times New Roman" pitchFamily="18" charset="0"/>
              </a:rPr>
              <a:t>What do you eat on New Year’s Day?</a:t>
            </a:r>
            <a:endParaRPr lang="zh-CN" altLang="en-US" sz="3400" b="1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7" name="圆角矩形标注 6"/>
          <p:cNvSpPr>
            <a:spLocks noChangeArrowheads="1"/>
          </p:cNvSpPr>
          <p:nvPr/>
        </p:nvSpPr>
        <p:spPr bwMode="auto">
          <a:xfrm>
            <a:off x="107950" y="3717925"/>
            <a:ext cx="4284663" cy="1385888"/>
          </a:xfrm>
          <a:prstGeom prst="wedgeRoundRectCallout">
            <a:avLst>
              <a:gd name="adj1" fmla="val 55333"/>
              <a:gd name="adj2" fmla="val -62255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3400" b="1">
                <a:solidFill>
                  <a:srgbClr val="C00000"/>
                </a:solidFill>
                <a:cs typeface="Times New Roman" pitchFamily="18" charset="0"/>
              </a:rPr>
              <a:t>What do you eat on Dragon Boat Day?</a:t>
            </a:r>
            <a:endParaRPr lang="zh-CN" altLang="en-US" sz="3400" b="1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436563" y="5373688"/>
            <a:ext cx="4206875" cy="1295400"/>
          </a:xfrm>
          <a:prstGeom prst="wedgeRoundRectCallout">
            <a:avLst>
              <a:gd name="adj1" fmla="val 48417"/>
              <a:gd name="adj2" fmla="val -72671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15000"/>
              </a:lnSpc>
            </a:pPr>
            <a:r>
              <a:rPr lang="en-US" altLang="zh-CN" sz="3400" b="1">
                <a:solidFill>
                  <a:srgbClr val="C00000"/>
                </a:solidFill>
                <a:cs typeface="Times New Roman" pitchFamily="18" charset="0"/>
              </a:rPr>
              <a:t>What do you eat on Mid-Autumn Day?</a:t>
            </a:r>
            <a:endParaRPr lang="zh-CN" altLang="en-US" sz="3400" b="1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22540" name="Picture 15" descr="http://t11.baidu.com/it/u=2670604810,3056297245&amp;fm=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276475"/>
            <a:ext cx="14716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19" descr="http://t1.baidu.com/it/u=1864676742,787783539&amp;fm=23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463" y="3716338"/>
            <a:ext cx="138588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17" descr="http://t11.baidu.com/it/u=1566811807,2226119107&amp;fm=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5300663"/>
            <a:ext cx="1389062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/>
      <p:bldP spid="22533" grpId="0" animBg="1"/>
      <p:bldP spid="5" grpId="0" animBg="1" autoUpdateAnimBg="0"/>
      <p:bldP spid="7" grpId="0" animBg="1" autoUpdateAnimBg="0"/>
      <p:bldP spid="12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5867400" y="2924175"/>
            <a:ext cx="1944688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pepper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95288" y="3068638"/>
            <a:ext cx="3276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Thanksgiving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971550" y="5702300"/>
            <a:ext cx="13684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oven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067175" y="5732463"/>
            <a:ext cx="1296988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plate</a:t>
            </a:r>
          </a:p>
        </p:txBody>
      </p:sp>
      <p:sp>
        <p:nvSpPr>
          <p:cNvPr id="23558" name="WordArt 4"/>
          <p:cNvSpPr>
            <a:spLocks noChangeArrowheads="1" noChangeShapeType="1" noTextEdit="1"/>
          </p:cNvSpPr>
          <p:nvPr/>
        </p:nvSpPr>
        <p:spPr bwMode="auto">
          <a:xfrm>
            <a:off x="2195513" y="188913"/>
            <a:ext cx="4679950" cy="86360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New words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3566" name="Picture 14" descr="http://t2.baidu.com/it/u=2197221920,1692030914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1052513"/>
            <a:ext cx="2903537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0" name="Picture 18" descr="http://t1.baidu.com/it/u=2520838586,2023251485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4005263"/>
            <a:ext cx="2470150" cy="184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2" name="Picture 20" descr="http://t2.baidu.com/it/u=4056804743,4126283202&amp;fm=23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005263"/>
            <a:ext cx="1584325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4" name="Picture 22" descr="http://t2.baidu.com/it/u=2338189517,915304658&amp;fm=23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573463"/>
            <a:ext cx="1800225" cy="20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875463" y="5732463"/>
            <a:ext cx="144145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gravy</a:t>
            </a:r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196975"/>
            <a:ext cx="3240087" cy="18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5130" grpId="0" autoUpdateAnimBg="0"/>
      <p:bldP spid="23558" grpId="0" animBg="1"/>
      <p:bldP spid="1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3850" y="784225"/>
            <a:ext cx="7596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1.</a:t>
            </a:r>
            <a:r>
              <a:rPr lang="en-US" altLang="zh-CN" sz="3600" b="1">
                <a:solidFill>
                  <a:srgbClr val="CC00CC"/>
                </a:solidFill>
              </a:rPr>
              <a:t> traditional  </a:t>
            </a:r>
            <a:r>
              <a:rPr lang="en-US" altLang="zh-CN" sz="3600" b="1" i="1">
                <a:solidFill>
                  <a:srgbClr val="CC00CC"/>
                </a:solidFill>
              </a:rPr>
              <a:t>adj.</a:t>
            </a:r>
            <a:r>
              <a:rPr lang="en-US" altLang="zh-CN" sz="3600" b="1"/>
              <a:t>   </a:t>
            </a:r>
            <a:r>
              <a:rPr lang="zh-CN" altLang="en-US" sz="3600" b="1"/>
              <a:t>传统的；惯例的</a:t>
            </a:r>
            <a:endParaRPr lang="en-US" altLang="zh-CN" sz="3600" b="1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58775" y="1576388"/>
            <a:ext cx="6084888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e.g. Dumplings are </a:t>
            </a:r>
            <a:r>
              <a:rPr lang="en-US" altLang="zh-CN" sz="3600" b="1">
                <a:solidFill>
                  <a:srgbClr val="CC00CC"/>
                </a:solidFill>
              </a:rPr>
              <a:t>traditional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   Chinese food.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/>
              <a:t>       饺子是传统的中国食物。</a:t>
            </a:r>
            <a:endParaRPr lang="en-US" altLang="zh-CN" sz="3600" b="1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23850" y="3795713"/>
            <a:ext cx="6264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2.</a:t>
            </a:r>
            <a:r>
              <a:rPr lang="en-US" altLang="zh-CN" sz="3600" b="1">
                <a:solidFill>
                  <a:srgbClr val="008000"/>
                </a:solidFill>
              </a:rPr>
              <a:t> autumn   </a:t>
            </a:r>
            <a:r>
              <a:rPr lang="en-US" altLang="zh-CN" sz="3600" b="1" i="1">
                <a:solidFill>
                  <a:srgbClr val="008000"/>
                </a:solidFill>
              </a:rPr>
              <a:t>n.</a:t>
            </a:r>
            <a:r>
              <a:rPr lang="en-US" altLang="zh-CN" sz="3600" b="1">
                <a:solidFill>
                  <a:srgbClr val="0066FF"/>
                </a:solidFill>
              </a:rPr>
              <a:t>   </a:t>
            </a:r>
            <a:r>
              <a:rPr lang="zh-CN" altLang="en-US" sz="3600" b="1"/>
              <a:t>秋天；秋季</a:t>
            </a:r>
            <a:endParaRPr lang="en-US" altLang="zh-CN" sz="3600" b="1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23850" y="4508500"/>
            <a:ext cx="694848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e.g. Leaves turn yellow in </a:t>
            </a:r>
            <a:r>
              <a:rPr lang="en-US" altLang="zh-CN" sz="3600" b="1">
                <a:solidFill>
                  <a:srgbClr val="008000"/>
                </a:solidFill>
              </a:rPr>
              <a:t>autumn</a:t>
            </a:r>
            <a:r>
              <a:rPr lang="en-US" altLang="zh-CN" sz="3600" b="1"/>
              <a:t>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/>
              <a:t>       秋天到，树叶变黄了。</a:t>
            </a:r>
            <a:endParaRPr lang="en-US" altLang="zh-CN" sz="3600" b="1"/>
          </a:p>
        </p:txBody>
      </p:sp>
      <p:pic>
        <p:nvPicPr>
          <p:cNvPr id="9" name="Picture 15" descr="http://t11.baidu.com/it/u=2670604810,3056297245&amp;fm=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720850"/>
            <a:ext cx="20685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9" descr="http://t3.baidu.com/it/u=1948205990,1654971948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600450"/>
            <a:ext cx="18034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42875" y="1898650"/>
            <a:ext cx="88931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00FF"/>
                </a:solidFill>
                <a:cs typeface="Times New Roman" pitchFamily="18" charset="0"/>
              </a:rPr>
              <a:t>构词法：</a:t>
            </a: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travel (</a:t>
            </a:r>
            <a:r>
              <a:rPr lang="zh-CN" altLang="en-US" sz="3600" b="1">
                <a:solidFill>
                  <a:srgbClr val="0000FF"/>
                </a:solidFill>
                <a:cs typeface="Times New Roman" pitchFamily="18" charset="0"/>
              </a:rPr>
              <a:t>动词</a:t>
            </a: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) + er </a:t>
            </a:r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→</a:t>
            </a: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traveler (</a:t>
            </a:r>
            <a:r>
              <a:rPr lang="zh-CN" altLang="en-US" sz="3600" b="1">
                <a:solidFill>
                  <a:srgbClr val="0000FF"/>
                </a:solidFill>
                <a:cs typeface="Times New Roman" pitchFamily="18" charset="0"/>
              </a:rPr>
              <a:t>名词</a:t>
            </a: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)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79388" y="1052513"/>
            <a:ext cx="8316912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cs typeface="Times New Roman" pitchFamily="18" charset="0"/>
              </a:rPr>
              <a:t>3.</a:t>
            </a:r>
            <a:r>
              <a:rPr lang="en-US" altLang="zh-CN" sz="3600" b="1">
                <a:solidFill>
                  <a:srgbClr val="A50021"/>
                </a:solidFill>
                <a:cs typeface="Times New Roman" pitchFamily="18" charset="0"/>
              </a:rPr>
              <a:t> traveler  </a:t>
            </a:r>
            <a:r>
              <a:rPr lang="en-US" altLang="zh-CN" sz="3600" b="1" i="1">
                <a:solidFill>
                  <a:srgbClr val="A50021"/>
                </a:solidFill>
                <a:cs typeface="Times New Roman" pitchFamily="18" charset="0"/>
              </a:rPr>
              <a:t>n.</a:t>
            </a:r>
            <a:r>
              <a:rPr lang="en-US" altLang="zh-CN" sz="3600" b="1">
                <a:cs typeface="Times New Roman" pitchFamily="18" charset="0"/>
              </a:rPr>
              <a:t>  </a:t>
            </a:r>
            <a:r>
              <a:rPr lang="zh-CN" altLang="en-US" sz="3600" b="1">
                <a:cs typeface="Times New Roman" pitchFamily="18" charset="0"/>
              </a:rPr>
              <a:t>旅行者；漂泊者；游客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50825" y="2698750"/>
            <a:ext cx="658812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zh-CN" sz="3600" b="1">
                <a:cs typeface="Times New Roman" pitchFamily="18" charset="0"/>
              </a:rPr>
              <a:t>e.g. A </a:t>
            </a:r>
            <a:r>
              <a:rPr lang="en-US" altLang="zh-CN" sz="3600" b="1">
                <a:solidFill>
                  <a:srgbClr val="A50021"/>
                </a:solidFill>
                <a:cs typeface="Times New Roman" pitchFamily="18" charset="0"/>
              </a:rPr>
              <a:t>traveler</a:t>
            </a:r>
            <a:r>
              <a:rPr lang="en-US" altLang="zh-CN" sz="3600" b="1">
                <a:cs typeface="Times New Roman" pitchFamily="18" charset="0"/>
              </a:rPr>
              <a:t> is asking Jack the </a:t>
            </a:r>
          </a:p>
          <a:p>
            <a:pPr eaLnBrk="1" hangingPunct="1">
              <a:lnSpc>
                <a:spcPct val="135000"/>
              </a:lnSpc>
            </a:pPr>
            <a:r>
              <a:rPr lang="en-US" altLang="zh-CN" sz="3600" b="1">
                <a:cs typeface="Times New Roman" pitchFamily="18" charset="0"/>
              </a:rPr>
              <a:t>       way to the train station. 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3600" b="1">
                <a:cs typeface="Times New Roman" pitchFamily="18" charset="0"/>
              </a:rPr>
              <a:t>       一位旅行者正在问杰克去火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3600" b="1">
                <a:cs typeface="Times New Roman" pitchFamily="18" charset="0"/>
              </a:rPr>
              <a:t>       车站的路。</a:t>
            </a:r>
            <a:endParaRPr lang="en-US" altLang="zh-CN" sz="3600" b="1">
              <a:cs typeface="Times New Roman" pitchFamily="18" charset="0"/>
            </a:endParaRPr>
          </a:p>
        </p:txBody>
      </p:sp>
      <p:pic>
        <p:nvPicPr>
          <p:cNvPr id="25609" name="Picture 9" descr="http://t1.baidu.com/it/u=3178084611,1046296449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4316413"/>
            <a:ext cx="2159000" cy="220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96988" y="1403350"/>
            <a:ext cx="6443662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e.g. How did you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 celebrate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       Spring Festival this year?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cs typeface="Times New Roman" pitchFamily="18" charset="0"/>
              </a:rPr>
              <a:t>      你们今年怎样庆祝春节的？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296988" y="833438"/>
            <a:ext cx="5795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cs typeface="Times New Roman" pitchFamily="18" charset="0"/>
              </a:rPr>
              <a:t>4.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 celebrate    </a:t>
            </a:r>
            <a:r>
              <a:rPr lang="en-US" altLang="zh-CN" sz="3600" b="1" i="1">
                <a:solidFill>
                  <a:srgbClr val="FF0000"/>
                </a:solidFill>
                <a:cs typeface="Times New Roman" pitchFamily="18" charset="0"/>
              </a:rPr>
              <a:t>v.</a:t>
            </a:r>
            <a:r>
              <a:rPr lang="en-US" altLang="zh-CN" sz="3600" b="1">
                <a:cs typeface="Times New Roman" pitchFamily="18" charset="0"/>
              </a:rPr>
              <a:t>  </a:t>
            </a:r>
            <a:r>
              <a:rPr lang="zh-CN" altLang="en-US" sz="3600" b="1">
                <a:cs typeface="Times New Roman" pitchFamily="18" charset="0"/>
              </a:rPr>
              <a:t>庆祝；庆祝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296988" y="3563938"/>
            <a:ext cx="5292725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cs typeface="Times New Roman" pitchFamily="18" charset="0"/>
              </a:rPr>
              <a:t>5.</a:t>
            </a: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 mix   </a:t>
            </a:r>
            <a:r>
              <a:rPr lang="en-US" altLang="zh-CN" sz="3600" b="1" i="1">
                <a:solidFill>
                  <a:srgbClr val="0000FF"/>
                </a:solidFill>
                <a:cs typeface="Times New Roman" pitchFamily="18" charset="0"/>
              </a:rPr>
              <a:t>v.</a:t>
            </a:r>
            <a:r>
              <a:rPr lang="en-US" altLang="zh-CN" sz="3600" b="1" i="1">
                <a:cs typeface="Times New Roman" pitchFamily="18" charset="0"/>
              </a:rPr>
              <a:t>  </a:t>
            </a:r>
            <a:r>
              <a:rPr lang="zh-CN" altLang="en-US" sz="3600" b="1">
                <a:cs typeface="Times New Roman" pitchFamily="18" charset="0"/>
              </a:rPr>
              <a:t>混合；融合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258888" y="4140200"/>
            <a:ext cx="63373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e.g. </a:t>
            </a: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Mix </a:t>
            </a:r>
            <a:r>
              <a:rPr lang="en-US" altLang="zh-CN" sz="3600" b="1">
                <a:cs typeface="Times New Roman" pitchFamily="18" charset="0"/>
              </a:rPr>
              <a:t>the sugar with flour.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cs typeface="Times New Roman" pitchFamily="18" charset="0"/>
              </a:rPr>
              <a:t>      把糖和面粉搅和在一起。</a:t>
            </a:r>
            <a:endParaRPr lang="en-US" altLang="zh-CN" sz="3600" b="1"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2775" y="1844675"/>
            <a:ext cx="73437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e.g. Please 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fill</a:t>
            </a:r>
            <a:r>
              <a:rPr lang="en-US" altLang="zh-CN" sz="3600" b="1">
                <a:cs typeface="Times New Roman" pitchFamily="18" charset="0"/>
              </a:rPr>
              <a:t> the bowl with water.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cs typeface="Times New Roman" pitchFamily="18" charset="0"/>
              </a:rPr>
              <a:t>       请把碗装满水。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12775" y="1274763"/>
            <a:ext cx="60848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cs typeface="Times New Roman" pitchFamily="18" charset="0"/>
              </a:rPr>
              <a:t>6.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 fill    </a:t>
            </a:r>
            <a:r>
              <a:rPr lang="en-US" altLang="zh-CN" sz="3600" b="1" i="1">
                <a:solidFill>
                  <a:srgbClr val="FF0000"/>
                </a:solidFill>
                <a:cs typeface="Times New Roman" pitchFamily="18" charset="0"/>
              </a:rPr>
              <a:t>v.</a:t>
            </a:r>
            <a:r>
              <a:rPr lang="en-US" altLang="zh-CN" sz="3600" b="1">
                <a:cs typeface="Times New Roman" pitchFamily="18" charset="0"/>
              </a:rPr>
              <a:t>    (</a:t>
            </a:r>
            <a:r>
              <a:rPr lang="zh-CN" altLang="en-US" sz="3600" b="1">
                <a:cs typeface="Times New Roman" pitchFamily="18" charset="0"/>
              </a:rPr>
              <a:t>使</a:t>
            </a:r>
            <a:r>
              <a:rPr lang="en-US" altLang="zh-CN" sz="3600" b="1">
                <a:cs typeface="Times New Roman" pitchFamily="18" charset="0"/>
              </a:rPr>
              <a:t>) </a:t>
            </a:r>
            <a:r>
              <a:rPr lang="zh-CN" altLang="en-US" sz="3600" b="1">
                <a:cs typeface="Times New Roman" pitchFamily="18" charset="0"/>
              </a:rPr>
              <a:t>充满；装满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11188" y="3995738"/>
            <a:ext cx="83534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e.g. Please 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cover</a:t>
            </a:r>
            <a:r>
              <a:rPr lang="en-US" altLang="zh-CN" sz="3600" b="1">
                <a:cs typeface="Times New Roman" pitchFamily="18" charset="0"/>
              </a:rPr>
              <a:t> the table with clothes.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cs typeface="Times New Roman" pitchFamily="18" charset="0"/>
              </a:rPr>
              <a:t>       请用布将桌子盖起来。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76263" y="3284538"/>
            <a:ext cx="838835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cs typeface="Times New Roman" pitchFamily="18" charset="0"/>
              </a:rPr>
              <a:t>7.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 cover  </a:t>
            </a:r>
            <a:r>
              <a:rPr lang="en-US" altLang="zh-CN" sz="3600" b="1" i="1">
                <a:solidFill>
                  <a:srgbClr val="FF0000"/>
                </a:solidFill>
                <a:cs typeface="Times New Roman" pitchFamily="18" charset="0"/>
              </a:rPr>
              <a:t>v.</a:t>
            </a:r>
            <a:r>
              <a:rPr lang="en-US" altLang="zh-CN" sz="3600" b="1">
                <a:cs typeface="Times New Roman" pitchFamily="18" charset="0"/>
              </a:rPr>
              <a:t> </a:t>
            </a:r>
            <a:r>
              <a:rPr lang="zh-CN" altLang="en-US" sz="3600" b="1">
                <a:cs typeface="Times New Roman" pitchFamily="18" charset="0"/>
              </a:rPr>
              <a:t>遮盖；覆盖</a:t>
            </a:r>
            <a:r>
              <a:rPr lang="en-US" altLang="zh-CN" sz="3600" b="1">
                <a:cs typeface="Times New Roman" pitchFamily="18" charset="0"/>
              </a:rPr>
              <a:t>  </a:t>
            </a:r>
            <a:r>
              <a:rPr lang="en-US" altLang="zh-CN" sz="3600" b="1" i="1">
                <a:cs typeface="Times New Roman" pitchFamily="18" charset="0"/>
              </a:rPr>
              <a:t>n. </a:t>
            </a:r>
            <a:r>
              <a:rPr lang="zh-CN" altLang="en-US" sz="3600" b="1">
                <a:cs typeface="Times New Roman" pitchFamily="18" charset="0"/>
              </a:rPr>
              <a:t>覆盖物；盖子</a:t>
            </a:r>
            <a:endParaRPr lang="en-US" altLang="zh-CN" sz="3600" b="1"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38163" y="3943350"/>
            <a:ext cx="8137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9.</a:t>
            </a:r>
            <a:r>
              <a:rPr lang="en-US" altLang="zh-CN" sz="3600" b="1">
                <a:solidFill>
                  <a:srgbClr val="FF0000"/>
                </a:solidFill>
              </a:rPr>
              <a:t> temperature   </a:t>
            </a:r>
            <a:r>
              <a:rPr lang="en-US" altLang="zh-CN" sz="3600" b="1" i="1">
                <a:solidFill>
                  <a:srgbClr val="FF0000"/>
                </a:solidFill>
              </a:rPr>
              <a:t>n.</a:t>
            </a:r>
            <a:r>
              <a:rPr lang="en-US" altLang="zh-CN" sz="3600" b="1" i="1"/>
              <a:t> </a:t>
            </a:r>
            <a:r>
              <a:rPr lang="en-US" altLang="zh-CN" sz="3600" b="1"/>
              <a:t> </a:t>
            </a:r>
            <a:r>
              <a:rPr lang="zh-CN" altLang="en-US" sz="3600" b="1"/>
              <a:t>温度；气温；体温</a:t>
            </a:r>
            <a:endParaRPr lang="en-US" altLang="zh-CN" sz="3600" b="1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39750" y="4611688"/>
            <a:ext cx="799306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e.g. The </a:t>
            </a:r>
            <a:r>
              <a:rPr lang="en-US" altLang="zh-CN" sz="3600" b="1">
                <a:solidFill>
                  <a:srgbClr val="FF0000"/>
                </a:solidFill>
              </a:rPr>
              <a:t>temperature</a:t>
            </a:r>
            <a:r>
              <a:rPr lang="en-US" altLang="zh-CN" sz="3600" b="1"/>
              <a:t> is very low today.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/>
              <a:t>       今天气温很低。</a:t>
            </a:r>
            <a:endParaRPr lang="en-US" altLang="zh-CN" sz="3600" b="1"/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68313" y="1946275"/>
            <a:ext cx="8424862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cs typeface="Times New Roman" pitchFamily="18" charset="0"/>
              </a:rPr>
              <a:t>e.g. Mrs. Blown 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serves </a:t>
            </a:r>
            <a:r>
              <a:rPr lang="en-US" altLang="zh-CN" sz="3600" b="1">
                <a:cs typeface="Times New Roman" pitchFamily="18" charset="0"/>
              </a:rPr>
              <a:t>us with apple milk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cs typeface="Times New Roman" pitchFamily="18" charset="0"/>
              </a:rPr>
              <a:t>       shake.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cs typeface="Times New Roman" pitchFamily="18" charset="0"/>
              </a:rPr>
              <a:t>       布朗夫人用苹果奶昔招待我们。</a:t>
            </a:r>
            <a:endParaRPr lang="en-US" altLang="zh-CN" sz="3600" b="1">
              <a:cs typeface="Times New Roman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68313" y="703263"/>
            <a:ext cx="68040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cs typeface="Times New Roman" pitchFamily="18" charset="0"/>
              </a:rPr>
              <a:t>8.</a:t>
            </a: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 sever   </a:t>
            </a:r>
            <a:r>
              <a:rPr lang="en-US" altLang="zh-CN" sz="3600" b="1" i="1">
                <a:solidFill>
                  <a:srgbClr val="FF0000"/>
                </a:solidFill>
                <a:cs typeface="Times New Roman" pitchFamily="18" charset="0"/>
              </a:rPr>
              <a:t>v.</a:t>
            </a:r>
            <a:r>
              <a:rPr lang="en-US" altLang="zh-CN" sz="3600" b="1">
                <a:cs typeface="Times New Roman" pitchFamily="18" charset="0"/>
              </a:rPr>
              <a:t> </a:t>
            </a:r>
            <a:r>
              <a:rPr lang="zh-CN" altLang="en-US" sz="3600" b="1">
                <a:cs typeface="Times New Roman" pitchFamily="18" charset="0"/>
              </a:rPr>
              <a:t>接待；服务；提供</a:t>
            </a:r>
            <a:endParaRPr lang="en-US" altLang="zh-CN" sz="3600" b="1"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>
                <a:solidFill>
                  <a:srgbClr val="00B050"/>
                </a:solidFill>
                <a:cs typeface="Times New Roman" pitchFamily="18" charset="0"/>
              </a:rPr>
              <a:t>    </a:t>
            </a:r>
            <a:r>
              <a:rPr lang="zh-CN" altLang="en-US" sz="3600" b="1">
                <a:solidFill>
                  <a:srgbClr val="008000"/>
                </a:solidFill>
                <a:cs typeface="Times New Roman" pitchFamily="18" charset="0"/>
              </a:rPr>
              <a:t>名词： </a:t>
            </a:r>
            <a:r>
              <a:rPr lang="en-US" altLang="zh-CN" sz="3600" b="1">
                <a:solidFill>
                  <a:srgbClr val="008000"/>
                </a:solidFill>
                <a:cs typeface="Times New Roman" pitchFamily="18" charset="0"/>
              </a:rPr>
              <a:t>service   </a:t>
            </a:r>
            <a:r>
              <a:rPr lang="zh-CN" altLang="en-US" sz="3600" b="1">
                <a:solidFill>
                  <a:srgbClr val="008000"/>
                </a:solidFill>
                <a:cs typeface="Times New Roman" pitchFamily="18" charset="0"/>
              </a:rPr>
              <a:t>服务 </a:t>
            </a:r>
            <a:endParaRPr lang="en-US" altLang="zh-CN" sz="3600" b="1">
              <a:solidFill>
                <a:srgbClr val="008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11" name="Picture 15" descr="CIMG55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924175"/>
            <a:ext cx="2743200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2" name="Picture 16" descr="CIMG55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844675"/>
            <a:ext cx="2673350" cy="482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0" name="WordArt 5"/>
          <p:cNvSpPr>
            <a:spLocks noChangeArrowheads="1" noChangeShapeType="1" noTextEdit="1"/>
          </p:cNvSpPr>
          <p:nvPr/>
        </p:nvSpPr>
        <p:spPr bwMode="auto">
          <a:xfrm>
            <a:off x="2843213" y="144463"/>
            <a:ext cx="3529012" cy="105251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25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Reading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0000"/>
              </a:solidFill>
              <a:latin typeface="Arial"/>
              <a:cs typeface="Arial"/>
            </a:endParaRPr>
          </a:p>
        </p:txBody>
      </p:sp>
      <p:sp>
        <p:nvSpPr>
          <p:cNvPr id="29701" name="Oval 2"/>
          <p:cNvSpPr>
            <a:spLocks noChangeArrowheads="1"/>
          </p:cNvSpPr>
          <p:nvPr/>
        </p:nvSpPr>
        <p:spPr bwMode="auto">
          <a:xfrm>
            <a:off x="250825" y="1052513"/>
            <a:ext cx="754063" cy="84613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2b</a:t>
            </a:r>
          </a:p>
        </p:txBody>
      </p:sp>
      <p:sp>
        <p:nvSpPr>
          <p:cNvPr id="29702" name="Text Box 5"/>
          <p:cNvSpPr txBox="1">
            <a:spLocks noChangeArrowheads="1"/>
          </p:cNvSpPr>
          <p:nvPr/>
        </p:nvSpPr>
        <p:spPr bwMode="auto">
          <a:xfrm>
            <a:off x="1152525" y="981075"/>
            <a:ext cx="76676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Read the article and number the pictures [1-5].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308850" y="4333875"/>
            <a:ext cx="5048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419475" y="5661025"/>
            <a:ext cx="4318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71775" y="4076700"/>
            <a:ext cx="36036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3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804025" y="2781300"/>
            <a:ext cx="5683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4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804025" y="5805488"/>
            <a:ext cx="358775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cs typeface="Times New Roman" pitchFamily="18" charset="0"/>
              </a:rPr>
              <a:t>5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  <p:bldP spid="29702" grpId="0"/>
      <p:bldP spid="6" grpId="0" autoUpdateAnimBg="0"/>
      <p:bldP spid="10" grpId="0" autoUpdateAnimBg="0"/>
      <p:bldP spid="8" grpId="0" autoUpdateAnimBg="0"/>
      <p:bldP spid="13" grpId="0" autoUpdateAnimBg="0"/>
      <p:bldP spid="1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39750" y="1928813"/>
            <a:ext cx="835342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1. Where do people celebrate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 Thanksgiving? </a:t>
            </a:r>
          </a:p>
          <a:p>
            <a:pPr eaLnBrk="1" hangingPunct="1">
              <a:lnSpc>
                <a:spcPct val="120000"/>
              </a:lnSpc>
            </a:pPr>
            <a:endParaRPr lang="en-US" altLang="zh-CN" sz="3600" b="1"/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2. When do people celebrate it?</a:t>
            </a:r>
          </a:p>
        </p:txBody>
      </p:sp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1189038" y="620713"/>
            <a:ext cx="7704137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Read the article again answer the following questions. 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187450" y="3368675"/>
            <a:ext cx="4464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In the United States.</a:t>
            </a:r>
          </a:p>
        </p:txBody>
      </p:sp>
      <p:sp>
        <p:nvSpPr>
          <p:cNvPr id="63494" name="Oval 2"/>
          <p:cNvSpPr>
            <a:spLocks noChangeArrowheads="1"/>
          </p:cNvSpPr>
          <p:nvPr/>
        </p:nvSpPr>
        <p:spPr bwMode="auto">
          <a:xfrm>
            <a:off x="250825" y="698500"/>
            <a:ext cx="827088" cy="86518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2c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1042988" y="4665663"/>
            <a:ext cx="763270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It is always on the fourth Thursday in November.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3491" grpId="0"/>
      <p:bldP spid="63492" grpId="0"/>
      <p:bldP spid="63494" grpId="0" animBg="1"/>
      <p:bldP spid="634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2124075" y="1033463"/>
            <a:ext cx="7019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</a:rPr>
              <a:t>Put the food in the correct basket.</a:t>
            </a:r>
          </a:p>
        </p:txBody>
      </p:sp>
      <p:pic>
        <p:nvPicPr>
          <p:cNvPr id="21507" name="Picture 7" descr="篮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625975"/>
            <a:ext cx="21907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6"/>
          <p:cNvSpPr>
            <a:spLocks noChangeArrowheads="1"/>
          </p:cNvSpPr>
          <p:nvPr/>
        </p:nvSpPr>
        <p:spPr bwMode="auto">
          <a:xfrm>
            <a:off x="250825" y="1601788"/>
            <a:ext cx="8532813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600" b="1"/>
              <a:t>1. milk          2. tomato       3. teaspoon  </a:t>
            </a:r>
          </a:p>
          <a:p>
            <a:r>
              <a:rPr kumimoji="1" lang="en-US" altLang="zh-CN" sz="3600" b="1"/>
              <a:t>4. popcorn   5. yogurt        6. salt</a:t>
            </a:r>
          </a:p>
          <a:p>
            <a:r>
              <a:rPr kumimoji="1" lang="en-US" altLang="zh-CN" sz="3600" b="1"/>
              <a:t>7. apple        8. onion         9. dumpling  </a:t>
            </a:r>
          </a:p>
          <a:p>
            <a:r>
              <a:rPr kumimoji="1" lang="en-US" altLang="zh-CN" sz="3600" b="1"/>
              <a:t>10. shake     11. juice         12. meat </a:t>
            </a:r>
          </a:p>
          <a:p>
            <a:r>
              <a:rPr kumimoji="1" lang="en-US" altLang="zh-CN" sz="3600" b="1"/>
              <a:t>13. cup        14. porridge   15. </a:t>
            </a:r>
            <a:r>
              <a:rPr lang="en-US" altLang="zh-CN" sz="3600" b="1"/>
              <a:t>watermelon </a:t>
            </a:r>
          </a:p>
          <a:p>
            <a:r>
              <a:rPr lang="en-US" altLang="zh-CN" sz="3600" b="1"/>
              <a:t>16. mutton</a:t>
            </a:r>
            <a:endParaRPr lang="zh-CN" altLang="en-US" sz="3600" b="1"/>
          </a:p>
        </p:txBody>
      </p:sp>
      <p:sp>
        <p:nvSpPr>
          <p:cNvPr id="21509" name="WordArt 7" descr="白色大理石"/>
          <p:cNvSpPr>
            <a:spLocks noChangeArrowheads="1" noChangeShapeType="1" noTextEdit="1"/>
          </p:cNvSpPr>
          <p:nvPr/>
        </p:nvSpPr>
        <p:spPr bwMode="auto">
          <a:xfrm>
            <a:off x="2627313" y="5707063"/>
            <a:ext cx="2438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9999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how many</a:t>
            </a:r>
            <a:endParaRPr lang="zh-CN" altLang="en-US" sz="3600" b="1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9999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</p:txBody>
      </p:sp>
      <p:pic>
        <p:nvPicPr>
          <p:cNvPr id="21510" name="Picture 7" descr="篮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483100"/>
            <a:ext cx="2141537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WordArt 9" descr="白色大理石"/>
          <p:cNvSpPr>
            <a:spLocks noChangeArrowheads="1" noChangeShapeType="1" noTextEdit="1"/>
          </p:cNvSpPr>
          <p:nvPr/>
        </p:nvSpPr>
        <p:spPr bwMode="auto">
          <a:xfrm>
            <a:off x="5651500" y="5580063"/>
            <a:ext cx="2438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how much</a:t>
            </a:r>
            <a:endParaRPr lang="zh-CN" altLang="en-US" sz="36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</p:txBody>
      </p:sp>
      <p:sp>
        <p:nvSpPr>
          <p:cNvPr id="9224" name="WordArt 4"/>
          <p:cNvSpPr>
            <a:spLocks noChangeArrowheads="1" noChangeShapeType="1" noTextEdit="1"/>
          </p:cNvSpPr>
          <p:nvPr/>
        </p:nvSpPr>
        <p:spPr bwMode="auto">
          <a:xfrm>
            <a:off x="3275013" y="188913"/>
            <a:ext cx="2736850" cy="981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2500"/>
                <a:gd name="adj2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altLang="zh-CN" sz="4000" b="1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Revision</a:t>
            </a:r>
            <a:endParaRPr lang="zh-CN" altLang="en-US" sz="4000" b="1" kern="10">
              <a:ln w="9525">
                <a:round/>
                <a:headEnd/>
                <a:tailEnd/>
              </a:ln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954088"/>
            <a:ext cx="2555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</a:rPr>
              <a:t>头脑风暴：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 animBg="1"/>
      <p:bldP spid="21511" grpId="0" animBg="1"/>
      <p:bldP spid="9224" grpId="0" animBg="1"/>
      <p:bldP spid="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68313" y="981075"/>
            <a:ext cx="83534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3. Why do people celebrate it?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971550" y="1700213"/>
            <a:ext cx="7561263" cy="338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People celebrate it to give thanks for food in the autumn and also remember the first travelers from England who came to live in America about 400 years ago. 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07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82625" y="1196975"/>
            <a:ext cx="7777163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4. How do people celebrate it now?</a:t>
            </a:r>
          </a:p>
          <a:p>
            <a:pPr eaLnBrk="1" hangingPunct="1">
              <a:lnSpc>
                <a:spcPct val="120000"/>
              </a:lnSpc>
            </a:pPr>
            <a:endParaRPr lang="en-US" altLang="zh-CN" sz="3600" b="1"/>
          </a:p>
          <a:p>
            <a:pPr eaLnBrk="1" hangingPunct="1">
              <a:lnSpc>
                <a:spcPct val="120000"/>
              </a:lnSpc>
            </a:pPr>
            <a:endParaRPr lang="en-US" altLang="zh-CN" sz="3600" b="1"/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5. What is the main dish of the  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Thanksgiving meal?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114425" y="1916113"/>
            <a:ext cx="676910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By having a big meal at home with their family.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1187450" y="4576763"/>
            <a:ext cx="2376488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Turkey.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5301" grpId="0"/>
      <p:bldP spid="553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1258888" y="1628775"/>
            <a:ext cx="763270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Here are the instructions for making a turkey dinner written in a different way. Put them in order. Write</a:t>
            </a:r>
            <a:r>
              <a:rPr lang="en-US" altLang="zh-CN" sz="3600" b="1" i="1">
                <a:solidFill>
                  <a:srgbClr val="FF0000"/>
                </a:solidFill>
                <a:latin typeface="Arial" charset="0"/>
              </a:rPr>
              <a:t> First</a:t>
            </a: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, </a:t>
            </a:r>
            <a:r>
              <a:rPr lang="en-US" altLang="zh-CN" sz="3600" b="1" i="1">
                <a:solidFill>
                  <a:srgbClr val="FF0000"/>
                </a:solidFill>
                <a:latin typeface="Arial" charset="0"/>
              </a:rPr>
              <a:t>Next</a:t>
            </a: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, </a:t>
            </a:r>
            <a:r>
              <a:rPr lang="en-US" altLang="zh-CN" sz="3600" b="1" i="1">
                <a:solidFill>
                  <a:srgbClr val="FF0000"/>
                </a:solidFill>
                <a:latin typeface="Arial" charset="0"/>
              </a:rPr>
              <a:t>Then</a:t>
            </a: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 and </a:t>
            </a:r>
            <a:r>
              <a:rPr lang="en-US" altLang="zh-CN" sz="3600" b="1" i="1">
                <a:solidFill>
                  <a:srgbClr val="FF0000"/>
                </a:solidFill>
                <a:latin typeface="Arial" charset="0"/>
              </a:rPr>
              <a:t>Finally</a:t>
            </a: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. </a:t>
            </a:r>
          </a:p>
        </p:txBody>
      </p:sp>
      <p:sp>
        <p:nvSpPr>
          <p:cNvPr id="33796" name="Oval 2"/>
          <p:cNvSpPr>
            <a:spLocks noChangeArrowheads="1"/>
          </p:cNvSpPr>
          <p:nvPr/>
        </p:nvSpPr>
        <p:spPr bwMode="auto">
          <a:xfrm>
            <a:off x="250825" y="1773238"/>
            <a:ext cx="898525" cy="9175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2d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39750" y="574675"/>
            <a:ext cx="8137525" cy="580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31925" indent="-1431925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897063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230505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2713038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3121025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35782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40354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44926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9498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_____, serve it to your friends with some   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            vegetables.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_____, put this into the bird.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_____, cook it at a very high temperature for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            a long time. 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cs typeface="Times New Roman" pitchFamily="18" charset="0"/>
              </a:rPr>
              <a:t>_____, put everything you need together in a large bowl.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88925" y="908050"/>
            <a:ext cx="860425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1325" indent="-441325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18110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589088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997075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405063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8622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3194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7766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2338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buFont typeface="Arial" charset="0"/>
              <a:buNone/>
            </a:pPr>
            <a:r>
              <a:rPr lang="en-US" altLang="zh-CN" sz="3600" b="1"/>
              <a:t>1. </a:t>
            </a:r>
            <a:r>
              <a:rPr lang="zh-CN" altLang="en-US" sz="3600" b="1"/>
              <a:t>再综合阅读制作火鸡宴的过程，掌握制作的步骤。 </a:t>
            </a:r>
            <a:endParaRPr lang="en-US" altLang="zh-CN" sz="3600" b="1"/>
          </a:p>
          <a:p>
            <a:pPr eaLnBrk="1" hangingPunct="1">
              <a:lnSpc>
                <a:spcPct val="115000"/>
              </a:lnSpc>
              <a:buFont typeface="Arial" charset="0"/>
              <a:buNone/>
            </a:pPr>
            <a:r>
              <a:rPr lang="en-US" altLang="zh-CN" sz="3600" b="1"/>
              <a:t>2. Put everything you need together in a  long bowl. </a:t>
            </a:r>
            <a:r>
              <a:rPr lang="zh-CN" altLang="en-US" sz="3600" b="1"/>
              <a:t>“将所需的所有东西放进一个长碗时里”，可知这是第一步。</a:t>
            </a:r>
            <a:endParaRPr lang="en-US" altLang="zh-CN" sz="3600" b="1"/>
          </a:p>
          <a:p>
            <a:pPr eaLnBrk="1" hangingPunct="1">
              <a:lnSpc>
                <a:spcPct val="115000"/>
              </a:lnSpc>
              <a:buFont typeface="Arial" charset="0"/>
              <a:buNone/>
            </a:pPr>
            <a:r>
              <a:rPr lang="en-US" altLang="zh-CN" sz="3600" b="1"/>
              <a:t>3. Put this into the bird. </a:t>
            </a:r>
            <a:r>
              <a:rPr lang="zh-CN" altLang="en-US" sz="3600" b="1"/>
              <a:t>“将这些东西放进火鸡中”可知这是第二步。</a:t>
            </a:r>
            <a:endParaRPr lang="en-US" altLang="zh-CN" sz="3600" b="1"/>
          </a:p>
          <a:p>
            <a:pPr eaLnBrk="1" hangingPunct="1">
              <a:lnSpc>
                <a:spcPct val="115000"/>
              </a:lnSpc>
              <a:buFont typeface="Arial" charset="0"/>
              <a:buNone/>
            </a:pPr>
            <a:r>
              <a:rPr lang="en-US" altLang="zh-CN" sz="3600" b="1"/>
              <a:t>4. Cook it at a very high temperature for a </a:t>
            </a:r>
          </a:p>
          <a:p>
            <a:pPr eaLnBrk="1" hangingPunct="1">
              <a:lnSpc>
                <a:spcPct val="115000"/>
              </a:lnSpc>
              <a:buFont typeface="Arial" charset="0"/>
              <a:buNone/>
            </a:pPr>
            <a:r>
              <a:rPr lang="en-US" altLang="zh-CN" sz="3600" b="1"/>
              <a:t>    long time. </a:t>
            </a:r>
            <a:r>
              <a:rPr lang="zh-CN" altLang="en-US" sz="3600" b="1"/>
              <a:t>在高温中加热很长时间。</a:t>
            </a:r>
            <a:endParaRPr lang="en-US" altLang="zh-CN" sz="3600" b="1"/>
          </a:p>
        </p:txBody>
      </p:sp>
      <p:sp>
        <p:nvSpPr>
          <p:cNvPr id="34819" name="WordArt 4"/>
          <p:cNvSpPr>
            <a:spLocks noChangeArrowheads="1" noChangeShapeType="1" noTextEdit="1"/>
          </p:cNvSpPr>
          <p:nvPr/>
        </p:nvSpPr>
        <p:spPr bwMode="auto">
          <a:xfrm>
            <a:off x="3419475" y="188913"/>
            <a:ext cx="22336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40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宋体"/>
                <a:ea typeface="宋体"/>
              </a:rPr>
              <a:t>指导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8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6725" y="692150"/>
            <a:ext cx="8066088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marL="441325" indent="-441325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06463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1445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22438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30425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876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448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020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959225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/>
              <a:t>4. Serve it to your friends with some other food. “</a:t>
            </a:r>
            <a:r>
              <a:rPr lang="zh-CN" altLang="en-US" sz="3600" b="1"/>
              <a:t>和其他一些食物一起来招待你的朋友们。</a:t>
            </a:r>
            <a:r>
              <a:rPr lang="en-US" altLang="zh-CN" sz="3600" b="1"/>
              <a:t>” </a:t>
            </a:r>
            <a:r>
              <a:rPr lang="zh-CN" altLang="en-US" sz="3600" b="1"/>
              <a:t>可知这是最后一个过程。</a:t>
            </a:r>
            <a:r>
              <a:rPr lang="en-US" altLang="zh-CN" sz="3600" b="1"/>
              <a:t> 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68313" y="3716338"/>
            <a:ext cx="7812087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因此，答案为：</a:t>
            </a:r>
            <a:endParaRPr lang="en-US" altLang="zh-CN" sz="3600" b="1">
              <a:solidFill>
                <a:srgbClr val="FF0000"/>
              </a:solidFill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1. Finally   2. Next  3. Then  4. First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79388" y="2624138"/>
            <a:ext cx="8640762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1325" indent="-441325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18110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589088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997075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405063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8622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3194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7766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233863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1. When is this special day?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2. What are the reasons for this special day?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Do people give thanks for anything on this day?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Do people remember anything or anyone on this day?</a:t>
            </a:r>
          </a:p>
        </p:txBody>
      </p:sp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179388" y="1303338"/>
            <a:ext cx="8929687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400" b="1">
                <a:solidFill>
                  <a:srgbClr val="0000FF"/>
                </a:solidFill>
                <a:latin typeface="Arial" charset="0"/>
              </a:rPr>
              <a:t>What do you think is the most special day in China? Answer the following questions.</a:t>
            </a:r>
          </a:p>
        </p:txBody>
      </p:sp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2627313" y="215900"/>
            <a:ext cx="4102100" cy="1125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altLang="zh-CN" sz="4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Arial"/>
                <a:cs typeface="Arial"/>
              </a:rPr>
              <a:t>Discussion</a:t>
            </a:r>
            <a:endParaRPr lang="zh-CN" altLang="en-US" sz="40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100000">
                    <a:srgbClr val="FFBF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36869" name="Oval 2"/>
          <p:cNvSpPr>
            <a:spLocks noChangeArrowheads="1"/>
          </p:cNvSpPr>
          <p:nvPr/>
        </p:nvSpPr>
        <p:spPr bwMode="auto">
          <a:xfrm>
            <a:off x="504825" y="476250"/>
            <a:ext cx="898525" cy="9175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b="1">
                <a:latin typeface="Arial" charset="0"/>
              </a:rPr>
              <a:t>2e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867" grpId="0"/>
      <p:bldP spid="36868" grpId="0" animBg="1"/>
      <p:bldP spid="3686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279525"/>
            <a:ext cx="7210425" cy="4525963"/>
          </a:xfrm>
        </p:spPr>
        <p:txBody>
          <a:bodyPr/>
          <a:lstStyle/>
          <a:p>
            <a:pPr marL="447675" indent="-4476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latin typeface="Times New Roman" pitchFamily="18" charset="0"/>
              </a:rPr>
              <a:t>3. How do most people celebrate this day?</a:t>
            </a:r>
          </a:p>
          <a:p>
            <a:pPr marL="447675" indent="-4476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latin typeface="Times New Roman" pitchFamily="18" charset="0"/>
              </a:rPr>
              <a:t>4. Is there any traditional food?</a:t>
            </a:r>
          </a:p>
          <a:p>
            <a:pPr marL="447675" indent="-4476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latin typeface="Times New Roman" pitchFamily="18" charset="0"/>
              </a:rPr>
              <a:t>    What are the main dishes?</a:t>
            </a:r>
          </a:p>
          <a:p>
            <a:pPr marL="447675" indent="-447675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3600" b="1" smtClean="0">
                <a:latin typeface="Times New Roman" pitchFamily="18" charset="0"/>
              </a:rPr>
              <a:t>5. Can you make these dishes?</a:t>
            </a:r>
          </a:p>
          <a:p>
            <a:pPr marL="447675" indent="-447675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zh-CN" altLang="en-US" sz="3600" smtClean="0">
              <a:latin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2413" y="1341438"/>
            <a:ext cx="56149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1.</a:t>
            </a:r>
            <a:r>
              <a:rPr lang="en-US" altLang="zh-CN" sz="3600" b="1">
                <a:solidFill>
                  <a:srgbClr val="FF00FF"/>
                </a:solidFill>
              </a:rPr>
              <a:t> </a:t>
            </a:r>
            <a:r>
              <a:rPr lang="en-US" altLang="zh-CN" sz="3600" b="1"/>
              <a:t>It’s Dragon Boat Day.   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23850" y="4359275"/>
            <a:ext cx="59404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4. Yes, there is. The main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     dishes are zongzi.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50825" y="1874838"/>
            <a:ext cx="597693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2. In order to remember the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66FF"/>
                </a:solidFill>
              </a:rPr>
              <a:t>    famous poet Qu Yuan. 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50825" y="3098800"/>
            <a:ext cx="576103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3. People eat zongzi and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    have boat races.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95288" y="5661025"/>
            <a:ext cx="38893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5. Yes, I can.</a:t>
            </a:r>
          </a:p>
        </p:txBody>
      </p:sp>
      <p:sp>
        <p:nvSpPr>
          <p:cNvPr id="37895" name="WordArt 4"/>
          <p:cNvSpPr>
            <a:spLocks noChangeArrowheads="1" noChangeShapeType="1" noTextEdit="1"/>
          </p:cNvSpPr>
          <p:nvPr/>
        </p:nvSpPr>
        <p:spPr bwMode="auto">
          <a:xfrm>
            <a:off x="2917825" y="188913"/>
            <a:ext cx="3382963" cy="1125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altLang="zh-CN" sz="4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Arial"/>
                <a:cs typeface="Arial"/>
              </a:rPr>
              <a:t>Model</a:t>
            </a:r>
            <a:endParaRPr lang="zh-CN" altLang="en-US" sz="40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100000">
                    <a:srgbClr val="FFBF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pic>
        <p:nvPicPr>
          <p:cNvPr id="11" name="Picture 19" descr="http://t1.baidu.com/it/u=1864676742,787783539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933825"/>
            <a:ext cx="1684337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Picture 10" descr="http://t12.baidu.com/it/u=210698723,43472737&amp;fm=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412875"/>
            <a:ext cx="1544638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0" name="Picture 12" descr="http://t2.baidu.com/it/u=1214137053,2120600239&amp;fm=15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636838"/>
            <a:ext cx="1584325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2" name="Picture 14" descr="http://t2.baidu.com/it/u=2764080936,2890982768&amp;fm=23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3"/>
          <a:stretch>
            <a:fillRect/>
          </a:stretch>
        </p:blipFill>
        <p:spPr bwMode="auto">
          <a:xfrm>
            <a:off x="6877050" y="5300663"/>
            <a:ext cx="150177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2" grpId="0" autoUpdateAnimBg="0"/>
      <p:bldP spid="3" grpId="0" autoUpdateAnimBg="0"/>
      <p:bldP spid="4" grpId="0" autoUpdateAnimBg="0"/>
      <p:bldP spid="6" grpId="0" autoUpdateAnimBg="0"/>
      <p:bldP spid="3789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ChangeArrowheads="1" noChangeShapeType="1" noTextEdit="1"/>
          </p:cNvSpPr>
          <p:nvPr/>
        </p:nvSpPr>
        <p:spPr bwMode="auto">
          <a:xfrm>
            <a:off x="2268538" y="1223963"/>
            <a:ext cx="4824412" cy="1052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altLang="zh-CN" sz="4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Arial"/>
                <a:cs typeface="Arial"/>
              </a:rPr>
              <a:t>Homework</a:t>
            </a:r>
            <a:endParaRPr lang="zh-CN" altLang="en-US" sz="40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100000">
                    <a:srgbClr val="FFBF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60475" y="2800350"/>
            <a:ext cx="7272338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</a:rPr>
              <a:t>1. Read the passage after class.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</a:rPr>
              <a:t>2. </a:t>
            </a:r>
            <a:r>
              <a:rPr lang="zh-CN" altLang="en-US" sz="3600" b="1">
                <a:solidFill>
                  <a:srgbClr val="0000FF"/>
                </a:solidFill>
              </a:rPr>
              <a:t>选择一个你熟悉的传统食物， 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0000FF"/>
                </a:solidFill>
              </a:rPr>
              <a:t>    用英语描述一下它的制作过程。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篮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25034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 descr="篮子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1125"/>
            <a:ext cx="260667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2700338" y="404813"/>
            <a:ext cx="2416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2. tomato</a:t>
            </a:r>
            <a:r>
              <a:rPr kumimoji="1" lang="en-US" altLang="zh-CN" sz="3600" b="1">
                <a:solidFill>
                  <a:schemeClr val="tx2"/>
                </a:solidFill>
              </a:rPr>
              <a:t>es</a:t>
            </a:r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5795963" y="476250"/>
            <a:ext cx="254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3. teaspoons</a:t>
            </a:r>
          </a:p>
        </p:txBody>
      </p:sp>
      <p:sp>
        <p:nvSpPr>
          <p:cNvPr id="61459" name="Rectangle 19"/>
          <p:cNvSpPr>
            <a:spLocks noChangeArrowheads="1"/>
          </p:cNvSpPr>
          <p:nvPr/>
        </p:nvSpPr>
        <p:spPr bwMode="auto">
          <a:xfrm>
            <a:off x="2700338" y="1052513"/>
            <a:ext cx="1901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7. apples</a:t>
            </a:r>
            <a:endParaRPr kumimoji="1" lang="zh-CN" altLang="en-US" sz="3600" b="1"/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5724525" y="1125538"/>
            <a:ext cx="20431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8. onions</a:t>
            </a:r>
            <a:r>
              <a:rPr kumimoji="1" lang="en-US" altLang="zh-CN" sz="3600"/>
              <a:t> </a:t>
            </a: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2700338" y="1628775"/>
            <a:ext cx="2698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9. dumplings</a:t>
            </a:r>
            <a:endParaRPr kumimoji="1" lang="zh-CN" altLang="en-US" sz="3600" b="1"/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5580063" y="1700213"/>
            <a:ext cx="2165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10. shakes</a:t>
            </a:r>
            <a:endParaRPr kumimoji="1" lang="zh-CN" altLang="en-US" sz="3600" b="1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700338" y="2205038"/>
            <a:ext cx="1889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13. cups</a:t>
            </a:r>
            <a:r>
              <a:rPr kumimoji="1" lang="en-US" altLang="zh-CN" sz="3600"/>
              <a:t> </a:t>
            </a:r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5651500" y="2276475"/>
            <a:ext cx="335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15. </a:t>
            </a:r>
            <a:r>
              <a:rPr lang="en-US" altLang="zh-CN" sz="3600" b="1"/>
              <a:t>watermelons</a:t>
            </a:r>
            <a:endParaRPr lang="zh-CN" altLang="en-US" sz="3600" b="1"/>
          </a:p>
        </p:txBody>
      </p:sp>
      <p:sp>
        <p:nvSpPr>
          <p:cNvPr id="10254" name="Rectangle 25"/>
          <p:cNvSpPr>
            <a:spLocks noChangeArrowheads="1"/>
          </p:cNvSpPr>
          <p:nvPr/>
        </p:nvSpPr>
        <p:spPr bwMode="auto">
          <a:xfrm>
            <a:off x="2519363" y="188913"/>
            <a:ext cx="6516687" cy="2667000"/>
          </a:xfrm>
          <a:prstGeom prst="rect">
            <a:avLst/>
          </a:prstGeom>
          <a:noFill/>
          <a:ln w="28575">
            <a:solidFill>
              <a:srgbClr val="3366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2843213" y="3789363"/>
            <a:ext cx="1530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1. milk</a:t>
            </a:r>
            <a:endParaRPr kumimoji="1" lang="zh-CN" altLang="en-US" sz="3600" b="1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5651500" y="3716338"/>
            <a:ext cx="226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4. popcorn</a:t>
            </a:r>
            <a:endParaRPr kumimoji="1" lang="zh-CN" altLang="en-US" sz="3600" b="1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2843213" y="4437063"/>
            <a:ext cx="1936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5. yogurt</a:t>
            </a:r>
            <a:endParaRPr kumimoji="1" lang="zh-CN" altLang="en-US" sz="3600" b="1"/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5580063" y="4292600"/>
            <a:ext cx="1555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 6. salt </a:t>
            </a:r>
            <a:endParaRPr kumimoji="1" lang="zh-CN" altLang="en-US" sz="3600" b="1"/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2843213" y="5013325"/>
            <a:ext cx="1801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11. juice</a:t>
            </a:r>
            <a:endParaRPr kumimoji="1" lang="zh-CN" altLang="en-US" sz="3600" b="1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5724525" y="4941888"/>
            <a:ext cx="1835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12. meat</a:t>
            </a:r>
            <a:endParaRPr kumimoji="1" lang="zh-CN" altLang="en-US" sz="3600" b="1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2916238" y="5732463"/>
            <a:ext cx="2571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/>
              <a:t>14. porridge</a:t>
            </a:r>
            <a:endParaRPr kumimoji="1" lang="zh-CN" altLang="en-US" sz="3600" b="1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>
            <a:off x="5724525" y="5732463"/>
            <a:ext cx="2197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/>
              <a:t>16.mutton</a:t>
            </a:r>
          </a:p>
        </p:txBody>
      </p:sp>
      <p:sp>
        <p:nvSpPr>
          <p:cNvPr id="10263" name="Rectangle 35"/>
          <p:cNvSpPr>
            <a:spLocks noChangeArrowheads="1"/>
          </p:cNvSpPr>
          <p:nvPr/>
        </p:nvSpPr>
        <p:spPr bwMode="auto">
          <a:xfrm>
            <a:off x="2700338" y="3657600"/>
            <a:ext cx="5757862" cy="2743200"/>
          </a:xfrm>
          <a:prstGeom prst="rect">
            <a:avLst/>
          </a:prstGeom>
          <a:noFill/>
          <a:ln w="28575">
            <a:solidFill>
              <a:srgbClr val="CC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9" name="WordArt 7" descr="白色大理石"/>
          <p:cNvSpPr>
            <a:spLocks noChangeArrowheads="1" noChangeShapeType="1" noTextEdit="1"/>
          </p:cNvSpPr>
          <p:nvPr/>
        </p:nvSpPr>
        <p:spPr bwMode="auto">
          <a:xfrm>
            <a:off x="34925" y="1484313"/>
            <a:ext cx="2438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9999"/>
                    </a:gs>
                    <a:gs pos="100000">
                      <a:schemeClr val="folHlink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how many</a:t>
            </a:r>
            <a:endParaRPr lang="zh-CN" altLang="en-US" sz="3600" b="1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9999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</p:txBody>
      </p:sp>
      <p:sp>
        <p:nvSpPr>
          <p:cNvPr id="21511" name="WordArt 9" descr="白色大理石"/>
          <p:cNvSpPr>
            <a:spLocks noChangeArrowheads="1" noChangeShapeType="1" noTextEdit="1"/>
          </p:cNvSpPr>
          <p:nvPr/>
        </p:nvSpPr>
        <p:spPr bwMode="auto">
          <a:xfrm>
            <a:off x="34925" y="5229225"/>
            <a:ext cx="2438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altLang="zh-CN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CC660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/>
                <a:cs typeface="Times New Roman"/>
              </a:rPr>
              <a:t>how much</a:t>
            </a:r>
            <a:endParaRPr lang="zh-CN" altLang="en-US" sz="36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7" grpId="0"/>
      <p:bldP spid="61458" grpId="0"/>
      <p:bldP spid="61459" grpId="0"/>
      <p:bldP spid="61460" grpId="0"/>
      <p:bldP spid="61461" grpId="0"/>
      <p:bldP spid="61462" grpId="0"/>
      <p:bldP spid="61463" grpId="0"/>
      <p:bldP spid="61464" grpId="0"/>
      <p:bldP spid="61467" grpId="0"/>
      <p:bldP spid="61468" grpId="0"/>
      <p:bldP spid="61469" grpId="0"/>
      <p:bldP spid="61470" grpId="0"/>
      <p:bldP spid="61471" grpId="0"/>
      <p:bldP spid="61472" grpId="0"/>
      <p:bldP spid="61473" grpId="0"/>
      <p:bldP spid="6147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11"/>
          <p:cNvSpPr>
            <a:spLocks noChangeArrowheads="1" noChangeShapeType="1" noTextEdit="1"/>
          </p:cNvSpPr>
          <p:nvPr/>
        </p:nvSpPr>
        <p:spPr bwMode="auto">
          <a:xfrm>
            <a:off x="1258888" y="2133600"/>
            <a:ext cx="6769100" cy="22320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Thank you!</a:t>
            </a:r>
            <a:endParaRPr lang="zh-CN" altLang="en-US" sz="3600" b="1" kern="1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FF0066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179388" y="5300663"/>
            <a:ext cx="81375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</a:rPr>
              <a:t>Then, pour the popcorn into a bowl. </a:t>
            </a: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179388" y="4149725"/>
            <a:ext cx="89646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008000"/>
                </a:solidFill>
              </a:rPr>
              <a:t>First, put half a cup of corn into the popcorn machine.</a:t>
            </a:r>
          </a:p>
        </p:txBody>
      </p:sp>
      <p:sp>
        <p:nvSpPr>
          <p:cNvPr id="20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627313" y="4659313"/>
            <a:ext cx="5653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/>
              <a:t>Next, turn on the machine. </a:t>
            </a:r>
            <a:endParaRPr kumimoji="1" lang="en-US" altLang="zh-CN" sz="3600" b="1">
              <a:solidFill>
                <a:srgbClr val="FFC000"/>
              </a:solidFill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8316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/>
              <a:t>Finally, put some salt. You can eat it. </a:t>
            </a:r>
            <a:endParaRPr kumimoji="1" lang="en-US" altLang="zh-CN" sz="3600" b="1">
              <a:solidFill>
                <a:schemeClr val="tx2"/>
              </a:solidFill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295400" y="195263"/>
            <a:ext cx="6156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How do you make popcorn?</a:t>
            </a:r>
            <a:endParaRPr lang="zh-CN" altLang="en-US" sz="3600" b="1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908050"/>
            <a:ext cx="52197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8" grpId="0" autoUpdateAnimBg="0"/>
      <p:bldP spid="61459" grpId="0" autoUpdateAnimBg="0"/>
      <p:bldP spid="20" grpId="0" autoUpdateAnimBg="0"/>
      <p:bldP spid="22" grpId="0" autoUpdateAnimBg="0"/>
      <p:bldP spid="1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6" name="Text Box 16"/>
          <p:cNvSpPr txBox="1">
            <a:spLocks noChangeArrowheads="1"/>
          </p:cNvSpPr>
          <p:nvPr/>
        </p:nvSpPr>
        <p:spPr bwMode="auto">
          <a:xfrm>
            <a:off x="2771775" y="3068638"/>
            <a:ext cx="5184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008000"/>
                </a:solidFill>
              </a:rPr>
              <a:t>Finally, water the trees. </a:t>
            </a:r>
            <a:endParaRPr kumimoji="1" lang="en-US" altLang="zh-CN" b="1">
              <a:solidFill>
                <a:srgbClr val="008000"/>
              </a:solidFill>
            </a:endParaRPr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2700338" y="1628775"/>
            <a:ext cx="68754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</a:rPr>
              <a:t>Next, put the tree in the hole.</a:t>
            </a: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1763713" y="195263"/>
            <a:ext cx="5905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FF"/>
                </a:solidFill>
                <a:latin typeface="Arial" charset="0"/>
              </a:rPr>
              <a:t>How do you plant a tree?</a:t>
            </a:r>
          </a:p>
        </p:txBody>
      </p:sp>
      <p:sp>
        <p:nvSpPr>
          <p:cNvPr id="20" name="Text 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700338" y="908050"/>
            <a:ext cx="57594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/>
              <a:t>First, dig a hole. </a:t>
            </a:r>
            <a:endParaRPr kumimoji="1" lang="en-US" altLang="zh-CN" sz="3600" b="1">
              <a:solidFill>
                <a:srgbClr val="FFC000"/>
              </a:solidFill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700338" y="2349500"/>
            <a:ext cx="5832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/>
              <a:t>Then, put the soil back. </a:t>
            </a:r>
            <a:endParaRPr kumimoji="1" lang="en-US" altLang="zh-CN" sz="3600" b="1">
              <a:solidFill>
                <a:schemeClr val="tx2"/>
              </a:solidFill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843213" y="3860800"/>
            <a:ext cx="4176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/>
              <a:t>It’s OK now. </a:t>
            </a:r>
            <a:endParaRPr kumimoji="1" lang="en-US" altLang="zh-CN" sz="3600" b="1">
              <a:solidFill>
                <a:schemeClr val="tx2"/>
              </a:solidFill>
            </a:endParaRPr>
          </a:p>
        </p:txBody>
      </p:sp>
      <p:pic>
        <p:nvPicPr>
          <p:cNvPr id="17" name="Picture 2" descr="http://t2.baidu.com/it/u=3598966963,1627142788&amp;fm=2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508500"/>
            <a:ext cx="154622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http://t3.baidu.com/it/u=3032270538,946215776&amp;fm=23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2492375"/>
            <a:ext cx="1801812" cy="175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http://t2.baidu.com/it/u=2460190831,3657267028&amp;fm=23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908050"/>
            <a:ext cx="173037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 descr="http://t1.baidu.com/it/u=2756434071,2419118629&amp;fm=23&amp;gp=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4684713"/>
            <a:ext cx="1328737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 descr="http://t2.baidu.com/it/u=911722369,2600306343&amp;fm=23&amp;gp=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941888"/>
            <a:ext cx="1884362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6" grpId="0"/>
      <p:bldP spid="61458" grpId="0"/>
      <p:bldP spid="20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3" descr="对话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500438"/>
            <a:ext cx="200977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88925" y="334963"/>
            <a:ext cx="3419475" cy="7905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Lead-in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5435600" y="1628775"/>
            <a:ext cx="3708400" cy="1079500"/>
          </a:xfrm>
          <a:prstGeom prst="wedgeRoundRectCallout">
            <a:avLst>
              <a:gd name="adj1" fmla="val -41394"/>
              <a:gd name="adj2" fmla="val 157648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3600" b="1" dirty="0">
                <a:ea typeface="+mn-ea"/>
                <a:cs typeface="Times New Roman" pitchFamily="18" charset="0"/>
              </a:rPr>
              <a:t>I like sandwiches best. </a:t>
            </a:r>
            <a:endParaRPr lang="zh-CN" altLang="en-US" sz="3600" b="1" dirty="0">
              <a:ea typeface="+mn-ea"/>
              <a:cs typeface="Times New Roman" pitchFamily="18" charset="0"/>
            </a:endParaRPr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4427538" y="188913"/>
            <a:ext cx="3673475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charset="0"/>
              </a:rPr>
              <a:t>What’s your favorite food?</a:t>
            </a:r>
          </a:p>
        </p:txBody>
      </p:sp>
      <p:sp>
        <p:nvSpPr>
          <p:cNvPr id="10" name="圆角矩形标注 9"/>
          <p:cNvSpPr>
            <a:spLocks noChangeArrowheads="1"/>
          </p:cNvSpPr>
          <p:nvPr/>
        </p:nvSpPr>
        <p:spPr bwMode="auto">
          <a:xfrm>
            <a:off x="179388" y="1700213"/>
            <a:ext cx="4608512" cy="1655762"/>
          </a:xfrm>
          <a:prstGeom prst="wedgeRoundRectCallout">
            <a:avLst>
              <a:gd name="adj1" fmla="val 30574"/>
              <a:gd name="adj2" fmla="val 83269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3600" b="1" dirty="0">
                <a:ea typeface="+mn-ea"/>
                <a:cs typeface="Times New Roman" pitchFamily="18" charset="0"/>
              </a:rPr>
              <a:t>My favorite food is hamburger. What about you? </a:t>
            </a:r>
            <a:endParaRPr lang="zh-CN" altLang="en-US" sz="3600" b="1" dirty="0">
              <a:ea typeface="+mn-ea"/>
              <a:cs typeface="Times New Roman" pitchFamily="18" charset="0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250825" y="5345113"/>
            <a:ext cx="3276600" cy="1252537"/>
          </a:xfrm>
          <a:prstGeom prst="wedgeRoundRectCallout">
            <a:avLst>
              <a:gd name="adj1" fmla="val 61917"/>
              <a:gd name="adj2" fmla="val -125792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r>
              <a:rPr lang="en-US" altLang="zh-CN" sz="3600" b="1" dirty="0">
                <a:ea typeface="+mn-ea"/>
                <a:cs typeface="Times New Roman" pitchFamily="18" charset="0"/>
              </a:rPr>
              <a:t>Can you make sandwiches? </a:t>
            </a:r>
            <a:endParaRPr lang="zh-CN" altLang="en-US" sz="3600" b="1" dirty="0">
              <a:ea typeface="+mn-ea"/>
              <a:cs typeface="Times New Roman" pitchFamily="18" charset="0"/>
            </a:endParaRPr>
          </a:p>
        </p:txBody>
      </p:sp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4716463" y="5589588"/>
            <a:ext cx="4427537" cy="1079500"/>
          </a:xfrm>
          <a:prstGeom prst="wedgeRoundRectCallout">
            <a:avLst>
              <a:gd name="adj1" fmla="val -28486"/>
              <a:gd name="adj2" fmla="val -120000"/>
              <a:gd name="adj3" fmla="val 16667"/>
            </a:avLst>
          </a:prstGeom>
          <a:noFill/>
          <a:ln w="25400" algn="ctr">
            <a:solidFill>
              <a:srgbClr val="89A4A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en-US" altLang="zh-CN" sz="3600" b="1">
                <a:cs typeface="Times New Roman" pitchFamily="18" charset="0"/>
              </a:rPr>
              <a:t>Sure. I can make sandwiches.</a:t>
            </a:r>
            <a:endParaRPr lang="zh-CN" altLang="en-US" sz="3600" b="1">
              <a:cs typeface="Times New Roman" pitchFamily="18" charset="0"/>
            </a:endParaRPr>
          </a:p>
        </p:txBody>
      </p:sp>
      <p:graphicFrame>
        <p:nvGraphicFramePr>
          <p:cNvPr id="8202" name="Object 2"/>
          <p:cNvGraphicFramePr>
            <a:graphicFrameLocks noChangeAspect="1"/>
          </p:cNvGraphicFramePr>
          <p:nvPr/>
        </p:nvGraphicFramePr>
        <p:xfrm>
          <a:off x="7329488" y="2997200"/>
          <a:ext cx="1814512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5" imgW="2276793" imgH="1800476" progId="Paint.Picture">
                  <p:embed/>
                </p:oleObj>
              </mc:Choice>
              <mc:Fallback>
                <p:oleObj r:id="rId5" imgW="2276793" imgH="180047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9488" y="2997200"/>
                        <a:ext cx="1814512" cy="135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4" name="Picture 12" descr="http://t2.baidu.com/it/u=1094377011,3895982354&amp;fm=23&amp;gp=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1538288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nimBg="1"/>
      <p:bldP spid="6" grpId="0" animBg="1" autoUpdateAnimBg="0"/>
      <p:bldP spid="1030" grpId="0"/>
      <p:bldP spid="10" grpId="0" animBg="1" autoUpdateAnimBg="0"/>
      <p:bldP spid="13" grpId="0" animBg="1" autoUpdateAnimBg="0"/>
      <p:bldP spid="1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23850" y="3933825"/>
            <a:ext cx="471646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8000"/>
                </a:solidFill>
              </a:rPr>
              <a:t>piece   </a:t>
            </a:r>
            <a:r>
              <a:rPr lang="en-US" altLang="zh-CN" sz="3600" b="1" i="1">
                <a:solidFill>
                  <a:srgbClr val="008000"/>
                </a:solidFill>
              </a:rPr>
              <a:t>n.</a:t>
            </a:r>
            <a:r>
              <a:rPr lang="en-US" altLang="zh-CN" sz="3600" b="1">
                <a:solidFill>
                  <a:srgbClr val="008000"/>
                </a:solidFill>
              </a:rPr>
              <a:t> </a:t>
            </a:r>
            <a:r>
              <a:rPr lang="zh-CN" altLang="en-US" sz="3600" b="1">
                <a:solidFill>
                  <a:srgbClr val="008000"/>
                </a:solidFill>
              </a:rPr>
              <a:t>片；块；段</a:t>
            </a:r>
            <a:endParaRPr lang="en-US" altLang="zh-CN" sz="3600" b="1">
              <a:solidFill>
                <a:srgbClr val="008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492500" y="3284538"/>
            <a:ext cx="2016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lettuce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3850" y="4756150"/>
            <a:ext cx="579596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600" b="1"/>
              <a:t>e.g. I need </a:t>
            </a:r>
            <a:r>
              <a:rPr lang="en-US" altLang="zh-CN" sz="3600" b="1">
                <a:solidFill>
                  <a:srgbClr val="FF3300"/>
                </a:solidFill>
              </a:rPr>
              <a:t>a piece of</a:t>
            </a:r>
            <a:r>
              <a:rPr lang="en-US" altLang="zh-CN" sz="3600" b="1"/>
              <a:t> bread.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3600" b="1"/>
              <a:t>       我需要一片面包。</a:t>
            </a:r>
            <a:endParaRPr lang="en-US" altLang="zh-CN" sz="3600" b="1"/>
          </a:p>
        </p:txBody>
      </p:sp>
      <p:sp>
        <p:nvSpPr>
          <p:cNvPr id="2055" name="WordArt 4"/>
          <p:cNvSpPr>
            <a:spLocks noChangeArrowheads="1" noChangeShapeType="1" noTextEdit="1"/>
          </p:cNvSpPr>
          <p:nvPr/>
        </p:nvSpPr>
        <p:spPr bwMode="auto">
          <a:xfrm>
            <a:off x="1836738" y="260350"/>
            <a:ext cx="4967287" cy="7905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New words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227763" y="3284538"/>
            <a:ext cx="21605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butter</a:t>
            </a:r>
          </a:p>
        </p:txBody>
      </p:sp>
      <p:pic>
        <p:nvPicPr>
          <p:cNvPr id="13" name="Picture 2" descr="but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341438"/>
            <a:ext cx="230981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23850" y="3213100"/>
            <a:ext cx="23764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sandwich</a:t>
            </a:r>
          </a:p>
        </p:txBody>
      </p:sp>
      <p:graphicFrame>
        <p:nvGraphicFramePr>
          <p:cNvPr id="8202" name="Object 2"/>
          <p:cNvGraphicFramePr>
            <a:graphicFrameLocks noChangeAspect="1"/>
          </p:cNvGraphicFramePr>
          <p:nvPr/>
        </p:nvGraphicFramePr>
        <p:xfrm>
          <a:off x="611188" y="1557338"/>
          <a:ext cx="1814512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r:id="rId5" imgW="2276793" imgH="1800476" progId="Paint.Picture">
                  <p:embed/>
                </p:oleObj>
              </mc:Choice>
              <mc:Fallback>
                <p:oleObj r:id="rId5" imgW="2276793" imgH="180047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557338"/>
                        <a:ext cx="1814512" cy="135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3" name="Picture 11" descr="http://t1.baidu.com/it/u=73171555,3070302740&amp;fm=23&amp;gp=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365625"/>
            <a:ext cx="17287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341438"/>
            <a:ext cx="2808288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2055" grpId="0" animBg="1"/>
      <p:bldP spid="11" grpId="0" autoUpdateAnimBg="0"/>
      <p:bldP spid="1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612775" y="411163"/>
            <a:ext cx="792003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Arial"/>
                <a:cs typeface="Arial"/>
              </a:rPr>
              <a:t>Do you like ... in sandwiches?</a:t>
            </a:r>
            <a:endParaRPr lang="zh-CN" altLang="en-US" sz="3600" b="1" kern="1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800000"/>
              </a:solidFill>
              <a:latin typeface="Arial"/>
              <a:cs typeface="Arial"/>
            </a:endParaRPr>
          </a:p>
        </p:txBody>
      </p:sp>
      <p:pic>
        <p:nvPicPr>
          <p:cNvPr id="11267" name="Picture 3" descr="u=3830894701,1920420751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213" y="1203325"/>
            <a:ext cx="1712912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399213" y="3219450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bread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6615113" y="5740400"/>
            <a:ext cx="165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turkey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927100" y="5740400"/>
            <a:ext cx="1366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onion</a:t>
            </a:r>
            <a:endParaRPr lang="zh-CN" altLang="zh-CN" sz="3600" b="1">
              <a:solidFill>
                <a:srgbClr val="0000FF"/>
              </a:solidFill>
              <a:cs typeface="Times New Roman" pitchFamily="18" charset="0"/>
            </a:endParaRPr>
          </a:p>
        </p:txBody>
      </p:sp>
      <p:pic>
        <p:nvPicPr>
          <p:cNvPr id="11272" name="Picture 9" descr="u=3581322992,1636076599&amp;gp=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1131888"/>
            <a:ext cx="162560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3590925" y="3219450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lettuce</a:t>
            </a:r>
          </a:p>
        </p:txBody>
      </p:sp>
      <p:pic>
        <p:nvPicPr>
          <p:cNvPr id="11276" name="Picture 13" descr="u=3705867028,2357776806&amp;gp=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1141413"/>
            <a:ext cx="20161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7" name="Text Box 14"/>
          <p:cNvSpPr txBox="1">
            <a:spLocks noChangeArrowheads="1"/>
          </p:cNvSpPr>
          <p:nvPr/>
        </p:nvSpPr>
        <p:spPr bwMode="auto">
          <a:xfrm>
            <a:off x="1025525" y="3074988"/>
            <a:ext cx="170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butter</a:t>
            </a:r>
          </a:p>
        </p:txBody>
      </p:sp>
      <p:pic>
        <p:nvPicPr>
          <p:cNvPr id="11279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50" y="4011613"/>
            <a:ext cx="1728788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446463" y="5740400"/>
            <a:ext cx="2319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cs typeface="Times New Roman" pitchFamily="18" charset="0"/>
              </a:rPr>
              <a:t>tomato</a:t>
            </a:r>
            <a:endParaRPr lang="zh-CN" altLang="zh-CN" sz="3600" b="1">
              <a:solidFill>
                <a:srgbClr val="0000FF"/>
              </a:solidFill>
              <a:cs typeface="Times New Roman" pitchFamily="18" charset="0"/>
            </a:endParaRPr>
          </a:p>
        </p:txBody>
      </p:sp>
      <p:pic>
        <p:nvPicPr>
          <p:cNvPr id="13334" name="Picture 22" descr="126_P_13346901698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3" y="3795713"/>
            <a:ext cx="2268537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6" name="Picture 24" descr="20106109555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38" y="3867150"/>
            <a:ext cx="2952750" cy="186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8" grpId="0" autoUpdateAnimBg="0"/>
      <p:bldP spid="11269" grpId="0" autoUpdateAnimBg="0"/>
      <p:bldP spid="11271" grpId="0" autoUpdateAnimBg="0"/>
      <p:bldP spid="11273" grpId="0" autoUpdateAnimBg="0"/>
      <p:bldP spid="11277" grpId="0" autoUpdateAnimBg="0"/>
      <p:bldP spid="2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1374</Words>
  <Application>Microsoft Office PowerPoint</Application>
  <PresentationFormat>全屏显示(4:3)</PresentationFormat>
  <Paragraphs>222</Paragraphs>
  <Slides>40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6" baseType="lpstr">
      <vt:lpstr>Times New Roman</vt:lpstr>
      <vt:lpstr>宋体</vt:lpstr>
      <vt:lpstr>Arial</vt:lpstr>
      <vt:lpstr>Calibri</vt:lpstr>
      <vt:lpstr>默认设计模板</vt:lpstr>
      <vt:lpstr>位图图像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user</cp:lastModifiedBy>
  <cp:revision>320</cp:revision>
  <dcterms:created xsi:type="dcterms:W3CDTF">2013-03-17T02:35:29Z</dcterms:created>
  <dcterms:modified xsi:type="dcterms:W3CDTF">2015-08-12T06:47:49Z</dcterms:modified>
</cp:coreProperties>
</file>